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63" r:id="rId5"/>
    <p:sldId id="257" r:id="rId6"/>
    <p:sldId id="264" r:id="rId7"/>
    <p:sldId id="259" r:id="rId8"/>
    <p:sldId id="261" r:id="rId9"/>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Perry" initials="CP" lastIdx="5" clrIdx="0">
    <p:extLst>
      <p:ext uri="{19B8F6BF-5375-455C-9EA6-DF929625EA0E}">
        <p15:presenceInfo xmlns:p15="http://schemas.microsoft.com/office/powerpoint/2012/main" userId="S::cperry@stbenedicts.warrington.sch.uk::217641cd-aabe-4f70-bf8f-6db90276c599" providerId="AD"/>
      </p:ext>
    </p:extLst>
  </p:cmAuthor>
  <p:cmAuthor id="2" name="Matthew  Ainsworth" initials="MA" lastIdx="7" clrIdx="1">
    <p:extLst>
      <p:ext uri="{19B8F6BF-5375-455C-9EA6-DF929625EA0E}">
        <p15:presenceInfo xmlns:p15="http://schemas.microsoft.com/office/powerpoint/2012/main" userId="S::mainsworth@stbenedicts.warrington.sch.uk::4229c120-f153-4aa1-8f34-5fe61b0f6c0f" providerId="AD"/>
      </p:ext>
    </p:extLst>
  </p:cmAuthor>
  <p:cmAuthor id="3" name="Chris" initials="C" lastIdx="30" clrIdx="2">
    <p:extLst>
      <p:ext uri="{19B8F6BF-5375-455C-9EA6-DF929625EA0E}">
        <p15:presenceInfo xmlns:p15="http://schemas.microsoft.com/office/powerpoint/2012/main" userId="Chr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8FB461-D721-1004-1B52-2E338D92EFFC}" v="2696" dt="2021-09-03T09:27:52"/>
    <p1510:client id="{1A7C9DAB-1226-2D51-82A8-42DA4D1D086A}" v="8" dt="2021-08-10T11:17:38.809"/>
    <p1510:client id="{5112295B-E794-B533-BE38-2BE86310030F}" v="106" dt="2022-10-19T20:21:02.426"/>
    <p1510:client id="{689EEA98-63E4-D3AF-445C-27893555BA70}" v="2" dt="2021-08-31T13:37:27.096"/>
    <p1510:client id="{83D6513A-1A97-E580-6B92-C3EE21DFB1A2}" v="1" dt="2021-09-03T13:40:30.683"/>
    <p1510:client id="{92CB2E91-0AFD-BEF0-5A2A-27195F997479}" v="439" dt="2022-10-20T06:58:33.708"/>
    <p1510:client id="{9F360FBF-BEB0-1228-6EEC-0009066695AA}" v="836" dt="2021-08-31T15:57:18.717"/>
    <p1510:client id="{AA19A39C-A498-5548-6238-28046F65A742}" v="357" dt="2022-10-19T22:44:17.684"/>
    <p1510:client id="{ADBECBD3-D724-AFB4-0F38-353D6C3407DD}" v="184" dt="2022-09-02T11:02:38.081"/>
    <p1510:client id="{C5A13693-FF25-9B1A-5F78-E03826FB9B8C}" v="1528" dt="2022-10-18T23:00:41.490"/>
    <p1510:client id="{C9D8B382-F2CA-C1C6-5DE3-EB6240858D40}" v="1" dt="2022-09-05T13:18:53.244"/>
    <p1510:client id="{D51030F1-A83F-EC74-3962-3B19D65F5BC7}" v="1948" dt="2022-09-02T13:40:03.461"/>
    <p1510:client id="{D5C611FD-5FE1-7817-08FD-2E4EC91AE83F}" v="672" dt="2022-10-19T15:40:38.085"/>
    <p1510:client id="{DBFFA7A4-8CBD-0FB0-02D3-84864C1A2963}" v="14" dt="2021-09-03T13:31:03.157"/>
    <p1510:client id="{DFA90D26-E9EE-4CD9-FB48-BCA76BF3B166}" v="24" dt="2021-09-03T09:08:18.876"/>
    <p1510:client id="{F1F9DAE9-B1DF-A44B-31B2-591DADB059D8}" v="18" dt="2022-08-30T09:54:11.049"/>
    <p1510:client id="{F98B4F9E-26F7-CF02-26E6-9404F36F549F}" v="1" dt="2021-09-03T12:22:47.2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32" autoAdjust="0"/>
    <p:restoredTop sz="94660"/>
  </p:normalViewPr>
  <p:slideViewPr>
    <p:cSldViewPr snapToGrid="0">
      <p:cViewPr varScale="1">
        <p:scale>
          <a:sx n="88" d="100"/>
          <a:sy n="88" d="100"/>
        </p:scale>
        <p:origin x="989" y="77"/>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9BFB038E-3E00-4452-9605-548747DCC759}" type="datetimeFigureOut">
              <a:rPr lang="en-GB" smtClean="0"/>
              <a:t>29/05/2024</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4D5E5A17-629D-4124-80E5-3BB9E5693221}" type="slidenum">
              <a:rPr lang="en-GB" smtClean="0"/>
              <a:t>‹#›</a:t>
            </a:fld>
            <a:endParaRPr lang="en-GB"/>
          </a:p>
        </p:txBody>
      </p:sp>
    </p:spTree>
    <p:extLst>
      <p:ext uri="{BB962C8B-B14F-4D97-AF65-F5344CB8AC3E}">
        <p14:creationId xmlns:p14="http://schemas.microsoft.com/office/powerpoint/2010/main" val="998468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5E5A17-629D-4124-80E5-3BB9E5693221}" type="slidenum">
              <a:rPr lang="en-GB" smtClean="0"/>
              <a:t>3</a:t>
            </a:fld>
            <a:endParaRPr lang="en-GB"/>
          </a:p>
        </p:txBody>
      </p:sp>
    </p:spTree>
    <p:extLst>
      <p:ext uri="{BB962C8B-B14F-4D97-AF65-F5344CB8AC3E}">
        <p14:creationId xmlns:p14="http://schemas.microsoft.com/office/powerpoint/2010/main" val="355527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5E5A17-629D-4124-80E5-3BB9E5693221}" type="slidenum">
              <a:rPr lang="en-GB" smtClean="0"/>
              <a:t>4</a:t>
            </a:fld>
            <a:endParaRPr lang="en-GB"/>
          </a:p>
        </p:txBody>
      </p:sp>
    </p:spTree>
    <p:extLst>
      <p:ext uri="{BB962C8B-B14F-4D97-AF65-F5344CB8AC3E}">
        <p14:creationId xmlns:p14="http://schemas.microsoft.com/office/powerpoint/2010/main" val="1830152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5E5A17-629D-4124-80E5-3BB9E5693221}" type="slidenum">
              <a:rPr lang="en-GB" smtClean="0"/>
              <a:t>5</a:t>
            </a:fld>
            <a:endParaRPr lang="en-GB"/>
          </a:p>
        </p:txBody>
      </p:sp>
    </p:spTree>
    <p:extLst>
      <p:ext uri="{BB962C8B-B14F-4D97-AF65-F5344CB8AC3E}">
        <p14:creationId xmlns:p14="http://schemas.microsoft.com/office/powerpoint/2010/main" val="369914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FA6E04A-4C92-4C1E-BE8F-3EF70E91FA87}"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426349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FA6E04A-4C92-4C1E-BE8F-3EF70E91FA87}"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889566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FA6E04A-4C92-4C1E-BE8F-3EF70E91FA87}"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161918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FA6E04A-4C92-4C1E-BE8F-3EF70E91FA87}"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175749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A6E04A-4C92-4C1E-BE8F-3EF70E91FA87}"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417321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FA6E04A-4C92-4C1E-BE8F-3EF70E91FA87}"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94379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FA6E04A-4C92-4C1E-BE8F-3EF70E91FA87}" type="datetimeFigureOut">
              <a:rPr lang="en-GB" smtClean="0"/>
              <a:t>29/05/2024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50888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FA6E04A-4C92-4C1E-BE8F-3EF70E91FA87}" type="datetimeFigureOut">
              <a:rPr lang="en-GB" smtClean="0"/>
              <a:t>29/05/2024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185728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6E04A-4C92-4C1E-BE8F-3EF70E91FA87}" type="datetimeFigureOut">
              <a:rPr lang="en-GB" smtClean="0"/>
              <a:t>29/05/2024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332723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A6E04A-4C92-4C1E-BE8F-3EF70E91FA87}"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227432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A6E04A-4C92-4C1E-BE8F-3EF70E91FA87}"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87E36D-3CA4-43B3-8D34-E757EDE8E75A}" type="slidenum">
              <a:rPr lang="en-GB" smtClean="0"/>
              <a:t>‹#›</a:t>
            </a:fld>
            <a:endParaRPr lang="en-GB"/>
          </a:p>
        </p:txBody>
      </p:sp>
    </p:spTree>
    <p:extLst>
      <p:ext uri="{BB962C8B-B14F-4D97-AF65-F5344CB8AC3E}">
        <p14:creationId xmlns:p14="http://schemas.microsoft.com/office/powerpoint/2010/main" val="79178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6E04A-4C92-4C1E-BE8F-3EF70E91FA87}" type="datetimeFigureOut">
              <a:rPr lang="en-GB" smtClean="0"/>
              <a:t>29/05/2024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7E36D-3CA4-43B3-8D34-E757EDE8E75A}" type="slidenum">
              <a:rPr lang="en-GB" smtClean="0"/>
              <a:t>‹#›</a:t>
            </a:fld>
            <a:endParaRPr lang="en-GB"/>
          </a:p>
        </p:txBody>
      </p:sp>
    </p:spTree>
    <p:extLst>
      <p:ext uri="{BB962C8B-B14F-4D97-AF65-F5344CB8AC3E}">
        <p14:creationId xmlns:p14="http://schemas.microsoft.com/office/powerpoint/2010/main" val="2034127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student.readingplus.com/seereader/api/sec/login" TargetMode="External"/><Relationship Id="rId4" Type="http://schemas.openxmlformats.org/officeDocument/2006/relationships/hyperlink" Target="https://www.century.te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74172" y="180975"/>
            <a:ext cx="11843658" cy="609600"/>
            <a:chOff x="105289350" y="106860975"/>
            <a:chExt cx="9777600" cy="609600"/>
          </a:xfrm>
        </p:grpSpPr>
        <p:sp>
          <p:nvSpPr>
            <p:cNvPr id="5" name="Rectangle 3"/>
            <p:cNvSpPr>
              <a:spLocks noChangeArrowheads="1"/>
            </p:cNvSpPr>
            <p:nvPr/>
          </p:nvSpPr>
          <p:spPr bwMode="auto">
            <a:xfrm>
              <a:off x="105289350" y="106860975"/>
              <a:ext cx="9777600" cy="609600"/>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 Box 4"/>
            <p:cNvSpPr txBox="1">
              <a:spLocks noChangeArrowheads="1"/>
            </p:cNvSpPr>
            <p:nvPr/>
          </p:nvSpPr>
          <p:spPr bwMode="auto">
            <a:xfrm>
              <a:off x="107198160" y="106939080"/>
              <a:ext cx="5791200" cy="5029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a:ln>
                    <a:noFill/>
                  </a:ln>
                  <a:effectLst/>
                  <a:latin typeface="Calibri" panose="020F0502020204030204" pitchFamily="34" charset="0"/>
                </a:rPr>
                <a:t>St Benedict’s Catholic Primary School</a:t>
              </a:r>
            </a:p>
          </p:txBody>
        </p:sp>
      </p:grpSp>
      <p:grpSp>
        <p:nvGrpSpPr>
          <p:cNvPr id="7" name="Group 5"/>
          <p:cNvGrpSpPr>
            <a:grpSpLocks/>
          </p:cNvGrpSpPr>
          <p:nvPr/>
        </p:nvGrpSpPr>
        <p:grpSpPr bwMode="auto">
          <a:xfrm>
            <a:off x="174172" y="6442484"/>
            <a:ext cx="11843658" cy="258762"/>
            <a:chOff x="105289350" y="113278920"/>
            <a:chExt cx="9777600" cy="227655"/>
          </a:xfrm>
        </p:grpSpPr>
        <p:sp>
          <p:nvSpPr>
            <p:cNvPr id="8" name="Text Box 6"/>
            <p:cNvSpPr txBox="1">
              <a:spLocks noChangeArrowheads="1"/>
            </p:cNvSpPr>
            <p:nvPr/>
          </p:nvSpPr>
          <p:spPr bwMode="auto">
            <a:xfrm>
              <a:off x="105289350" y="113278920"/>
              <a:ext cx="9777600" cy="227655"/>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p:cNvSpPr txBox="1">
              <a:spLocks noChangeArrowheads="1"/>
            </p:cNvSpPr>
            <p:nvPr/>
          </p:nvSpPr>
          <p:spPr bwMode="auto">
            <a:xfrm>
              <a:off x="107640120" y="113278920"/>
              <a:ext cx="5074920" cy="167640"/>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1" u="none" strike="noStrike" cap="none" normalizeH="0" baseline="0">
                  <a:ln>
                    <a:noFill/>
                  </a:ln>
                  <a:effectLst/>
                  <a:latin typeface="Calibri" panose="020F0502020204030204" pitchFamily="34" charset="0"/>
                </a:rPr>
                <a:t>In the light of Jesus, we learn to shine.</a:t>
              </a:r>
              <a:endParaRPr kumimoji="0" lang="en-US" altLang="en-US" sz="1200" b="0" i="0" u="none" strike="noStrike" cap="none" normalizeH="0" baseline="0">
                <a:ln>
                  <a:noFill/>
                </a:ln>
                <a:effectLst/>
                <a:latin typeface="Arial" panose="020B0604020202020204" pitchFamily="34" charset="0"/>
              </a:endParaRPr>
            </a:p>
          </p:txBody>
        </p:sp>
      </p:grpSp>
      <p:graphicFrame>
        <p:nvGraphicFramePr>
          <p:cNvPr id="2" name="Table 1"/>
          <p:cNvGraphicFramePr>
            <a:graphicFrameLocks noGrp="1"/>
          </p:cNvGraphicFramePr>
          <p:nvPr>
            <p:extLst>
              <p:ext uri="{D42A27DB-BD31-4B8C-83A1-F6EECF244321}">
                <p14:modId xmlns:p14="http://schemas.microsoft.com/office/powerpoint/2010/main" val="2376477097"/>
              </p:ext>
            </p:extLst>
          </p:nvPr>
        </p:nvGraphicFramePr>
        <p:xfrm>
          <a:off x="174172" y="1287900"/>
          <a:ext cx="5468982" cy="5041056"/>
        </p:xfrm>
        <a:graphic>
          <a:graphicData uri="http://schemas.openxmlformats.org/drawingml/2006/table">
            <a:tbl>
              <a:tblPr firstRow="1" bandRow="1">
                <a:tableStyleId>{5C22544A-7EE6-4342-B048-85BDC9FD1C3A}</a:tableStyleId>
              </a:tblPr>
              <a:tblGrid>
                <a:gridCol w="547769">
                  <a:extLst>
                    <a:ext uri="{9D8B030D-6E8A-4147-A177-3AD203B41FA5}">
                      <a16:colId xmlns:a16="http://schemas.microsoft.com/office/drawing/2014/main" val="1030838207"/>
                    </a:ext>
                  </a:extLst>
                </a:gridCol>
                <a:gridCol w="4921213">
                  <a:extLst>
                    <a:ext uri="{9D8B030D-6E8A-4147-A177-3AD203B41FA5}">
                      <a16:colId xmlns:a16="http://schemas.microsoft.com/office/drawing/2014/main" val="393403512"/>
                    </a:ext>
                  </a:extLst>
                </a:gridCol>
              </a:tblGrid>
              <a:tr h="25205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a:solidFill>
                            <a:schemeClr val="tx1"/>
                          </a:solidFill>
                        </a:rPr>
                        <a:t>Creativity</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GB" sz="1400" b="0" i="0" u="none" strike="noStrike" kern="1400" noProof="0" dirty="0">
                          <a:ln>
                            <a:noFill/>
                          </a:ln>
                          <a:solidFill>
                            <a:srgbClr val="000000"/>
                          </a:solidFill>
                          <a:effectLst/>
                          <a:latin typeface="+mj-lt"/>
                          <a:ea typeface="+mn-ea"/>
                          <a:cs typeface="+mn-cs"/>
                        </a:rPr>
                        <a:t>In Y5, we celebrate difference: differences in ourselves, in our approaches, in the work we produce and the choices we make. We welcome new experiences and use these to develop our own creativity. Our creativity is encouraged across the curriculum – from writing to music, from dance to drawing and our learning platform provides even more opportunities to develop and share this creativity both in school and at home.</a:t>
                      </a:r>
                      <a:endParaRPr lang="en-GB" sz="1400" b="0" i="0" u="none" strike="noStrike" kern="1400" noProof="0" dirty="0">
                        <a:ln>
                          <a:noFill/>
                        </a:ln>
                        <a:solidFill>
                          <a:schemeClr val="lt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05902"/>
                  </a:ext>
                </a:extLst>
              </a:tr>
              <a:tr h="25205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a:solidFill>
                          <a:sysClr val="windowText" lastClr="00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a:t>Independence</a:t>
                      </a:r>
                    </a:p>
                    <a:p>
                      <a:pPr algn="ctr"/>
                      <a:endParaRPr lang="en-GB" sz="1400" b="1">
                        <a:solidFill>
                          <a:sysClr val="windowText" lastClr="0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a:lnSpc>
                          <a:spcPct val="100000"/>
                        </a:lnSpc>
                        <a:spcBef>
                          <a:spcPts val="0"/>
                        </a:spcBef>
                        <a:spcAft>
                          <a:spcPts val="0"/>
                        </a:spcAft>
                        <a:buNone/>
                      </a:pPr>
                      <a:r>
                        <a:rPr lang="en-GB" sz="1400" b="0" i="0" u="none" strike="noStrike" noProof="0" dirty="0">
                          <a:solidFill>
                            <a:schemeClr val="tx1"/>
                          </a:solidFill>
                          <a:latin typeface="+mj-lt"/>
                        </a:rPr>
                        <a:t>In Y5, we are developing independence in our work, our play and our attitude. We use our developing skills to rely less on others and use our own initiative to find the best way to solve challenges. We learn to organise our time and resources and take responsibility to work towards our own targets. As individuals, we realise the importance of making our own choices and taking responsibility for these.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838501"/>
                  </a:ext>
                </a:extLst>
              </a:tr>
            </a:tbl>
          </a:graphicData>
        </a:graphic>
      </p:graphicFrame>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90008" y="259080"/>
            <a:ext cx="441767" cy="441767"/>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790578474"/>
              </p:ext>
            </p:extLst>
          </p:nvPr>
        </p:nvGraphicFramePr>
        <p:xfrm>
          <a:off x="5817326" y="1297425"/>
          <a:ext cx="6200504" cy="5041056"/>
        </p:xfrm>
        <a:graphic>
          <a:graphicData uri="http://schemas.openxmlformats.org/drawingml/2006/table">
            <a:tbl>
              <a:tblPr firstRow="1" bandRow="1">
                <a:tableStyleId>{5C22544A-7EE6-4342-B048-85BDC9FD1C3A}</a:tableStyleId>
              </a:tblPr>
              <a:tblGrid>
                <a:gridCol w="470263">
                  <a:extLst>
                    <a:ext uri="{9D8B030D-6E8A-4147-A177-3AD203B41FA5}">
                      <a16:colId xmlns:a16="http://schemas.microsoft.com/office/drawing/2014/main" val="1030838207"/>
                    </a:ext>
                  </a:extLst>
                </a:gridCol>
                <a:gridCol w="5730241">
                  <a:extLst>
                    <a:ext uri="{9D8B030D-6E8A-4147-A177-3AD203B41FA5}">
                      <a16:colId xmlns:a16="http://schemas.microsoft.com/office/drawing/2014/main" val="393403512"/>
                    </a:ext>
                  </a:extLst>
                </a:gridCol>
              </a:tblGrid>
              <a:tr h="2520528">
                <a:tc>
                  <a:txBody>
                    <a:bodyPr/>
                    <a:lstStyle/>
                    <a:p>
                      <a:pPr algn="ctr"/>
                      <a:r>
                        <a:rPr lang="en-GB" sz="1400">
                          <a:solidFill>
                            <a:schemeClr val="tx1"/>
                          </a:solidFill>
                        </a:rPr>
                        <a:t>Resilience</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0" indent="0" algn="l" rtl="0">
                        <a:lnSpc>
                          <a:spcPct val="119000"/>
                        </a:lnSpc>
                        <a:spcBef>
                          <a:spcPts val="0"/>
                        </a:spcBef>
                        <a:spcAft>
                          <a:spcPts val="600"/>
                        </a:spcAft>
                      </a:pPr>
                      <a:r>
                        <a:rPr lang="en-GB" sz="1400" b="0" kern="1400">
                          <a:ln>
                            <a:noFill/>
                          </a:ln>
                          <a:solidFill>
                            <a:srgbClr val="000000"/>
                          </a:solidFill>
                          <a:effectLst/>
                          <a:latin typeface="+mj-lt"/>
                          <a:ea typeface="+mn-ea"/>
                          <a:cs typeface="+mn-cs"/>
                        </a:rPr>
                        <a:t>In Y5, we are not afraid to take chances and we support each other when we face difficult challenges. We understand that the path to success involves some ups and downs and that we cannot succeed all the time.  We know it is ok to make mistakes. We openly share our mistakes to help each other get better and this builds confidence and resilience. We actively talk about and discuss times when we can be resilient, and we celebrate this quality in each other as we see it grow.​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05902"/>
                  </a:ext>
                </a:extLst>
              </a:tr>
              <a:tr h="25205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a:solidFill>
                          <a:sysClr val="windowText" lastClr="00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a:t>Vocabulary</a:t>
                      </a:r>
                    </a:p>
                    <a:p>
                      <a:pPr algn="ctr"/>
                      <a:endParaRPr lang="en-GB" sz="1400" b="1">
                        <a:solidFill>
                          <a:sysClr val="windowText" lastClr="0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buNone/>
                      </a:pPr>
                      <a:r>
                        <a:rPr lang="en-GB" sz="1400" b="0" i="0" u="none" strike="noStrike" noProof="0">
                          <a:solidFill>
                            <a:schemeClr val="tx1"/>
                          </a:solidFill>
                          <a:latin typeface="+mj-lt"/>
                        </a:rPr>
                        <a:t>In Y5, language is key to the way we communicate with each other. We love experimenting with language and are always searching for new words which we share and celebrate with each other. We understand the power of language to convey our emotions to better understand each other.  This filters through into our work where we constantly strive to raise standards and our relationships beyond the classroom.​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838501"/>
                  </a:ext>
                </a:extLst>
              </a:tr>
            </a:tbl>
          </a:graphicData>
        </a:graphic>
      </p:graphicFrame>
      <p:sp>
        <p:nvSpPr>
          <p:cNvPr id="3" name="Text Box 8">
            <a:extLst>
              <a:ext uri="{FF2B5EF4-FFF2-40B4-BE49-F238E27FC236}">
                <a16:creationId xmlns:a16="http://schemas.microsoft.com/office/drawing/2014/main" id="{B089EC82-0C29-4E86-94BC-E378A0C4E781}"/>
              </a:ext>
            </a:extLst>
          </p:cNvPr>
          <p:cNvSpPr txBox="1">
            <a:spLocks noChangeArrowheads="1"/>
          </p:cNvSpPr>
          <p:nvPr/>
        </p:nvSpPr>
        <p:spPr bwMode="auto">
          <a:xfrm>
            <a:off x="955358" y="787400"/>
            <a:ext cx="9804400" cy="43228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GB" altLang="en-US" sz="2800" dirty="0">
                <a:solidFill>
                  <a:srgbClr val="000000"/>
                </a:solidFill>
                <a:latin typeface="Calibri"/>
                <a:cs typeface="Calibri"/>
              </a:rPr>
              <a:t>Year 5 – </a:t>
            </a:r>
            <a:r>
              <a:rPr lang="en-GB" altLang="en-US" sz="2800" dirty="0" smtClean="0">
                <a:solidFill>
                  <a:srgbClr val="000000"/>
                </a:solidFill>
                <a:latin typeface="Calibri"/>
                <a:cs typeface="Calibri"/>
              </a:rPr>
              <a:t>Summer 2 - </a:t>
            </a:r>
            <a:r>
              <a:rPr lang="en-GB" altLang="en-US" sz="2800" dirty="0">
                <a:solidFill>
                  <a:srgbClr val="000000"/>
                </a:solidFill>
                <a:latin typeface="Calibri"/>
                <a:cs typeface="Calibri"/>
              </a:rPr>
              <a:t>2024</a:t>
            </a:r>
            <a:endParaRPr kumimoji="0" lang="en-US" altLang="en-US" sz="2400" b="0" i="0" u="none" strike="noStrike" cap="none" normalizeH="0" baseline="0" dirty="0">
              <a:ln>
                <a:noFill/>
              </a:ln>
              <a:solidFill>
                <a:schemeClr val="tx1"/>
              </a:solidFill>
              <a:effectLst/>
              <a:latin typeface="Calibri"/>
              <a:cs typeface="Calibri"/>
            </a:endParaRPr>
          </a:p>
        </p:txBody>
      </p:sp>
    </p:spTree>
    <p:extLst>
      <p:ext uri="{BB962C8B-B14F-4D97-AF65-F5344CB8AC3E}">
        <p14:creationId xmlns:p14="http://schemas.microsoft.com/office/powerpoint/2010/main" val="277424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48046" y="180975"/>
            <a:ext cx="11843657" cy="609600"/>
            <a:chOff x="105289350" y="106860975"/>
            <a:chExt cx="9777600" cy="609600"/>
          </a:xfrm>
        </p:grpSpPr>
        <p:sp>
          <p:nvSpPr>
            <p:cNvPr id="5" name="Rectangle 3"/>
            <p:cNvSpPr>
              <a:spLocks noChangeArrowheads="1"/>
            </p:cNvSpPr>
            <p:nvPr/>
          </p:nvSpPr>
          <p:spPr bwMode="auto">
            <a:xfrm>
              <a:off x="105289350" y="106860975"/>
              <a:ext cx="9777600" cy="609600"/>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 Box 4"/>
            <p:cNvSpPr txBox="1">
              <a:spLocks noChangeArrowheads="1"/>
            </p:cNvSpPr>
            <p:nvPr/>
          </p:nvSpPr>
          <p:spPr bwMode="auto">
            <a:xfrm>
              <a:off x="107198160" y="106939080"/>
              <a:ext cx="5791200" cy="5029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a:ln>
                    <a:noFill/>
                  </a:ln>
                  <a:effectLst/>
                  <a:latin typeface="Calibri" panose="020F0502020204030204" pitchFamily="34" charset="0"/>
                </a:rPr>
                <a:t>St Benedict’s Catholic Primary School</a:t>
              </a:r>
              <a:endParaRPr kumimoji="0" lang="en-US" altLang="en-US" sz="3600" b="0" i="0" u="none" strike="noStrike" cap="none" normalizeH="0" baseline="0">
                <a:ln>
                  <a:noFill/>
                </a:ln>
                <a:effectLst/>
                <a:latin typeface="Arial" panose="020B0604020202020204" pitchFamily="34" charset="0"/>
              </a:endParaRPr>
            </a:p>
          </p:txBody>
        </p:sp>
      </p:grpSp>
      <p:grpSp>
        <p:nvGrpSpPr>
          <p:cNvPr id="7" name="Group 5"/>
          <p:cNvGrpSpPr>
            <a:grpSpLocks/>
          </p:cNvGrpSpPr>
          <p:nvPr/>
        </p:nvGrpSpPr>
        <p:grpSpPr bwMode="auto">
          <a:xfrm>
            <a:off x="148046" y="6442484"/>
            <a:ext cx="11843657" cy="258762"/>
            <a:chOff x="105289350" y="113278920"/>
            <a:chExt cx="9777600" cy="227655"/>
          </a:xfrm>
        </p:grpSpPr>
        <p:sp>
          <p:nvSpPr>
            <p:cNvPr id="8" name="Text Box 6"/>
            <p:cNvSpPr txBox="1">
              <a:spLocks noChangeArrowheads="1"/>
            </p:cNvSpPr>
            <p:nvPr/>
          </p:nvSpPr>
          <p:spPr bwMode="auto">
            <a:xfrm>
              <a:off x="105289350" y="113278920"/>
              <a:ext cx="9777600" cy="227655"/>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p:cNvSpPr txBox="1">
              <a:spLocks noChangeArrowheads="1"/>
            </p:cNvSpPr>
            <p:nvPr/>
          </p:nvSpPr>
          <p:spPr bwMode="auto">
            <a:xfrm>
              <a:off x="107640120" y="113278920"/>
              <a:ext cx="5074920" cy="1676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1" u="none" strike="noStrike" cap="none" normalizeH="0" baseline="0">
                  <a:ln>
                    <a:noFill/>
                  </a:ln>
                  <a:effectLst/>
                  <a:latin typeface="Calibri" panose="020F0502020204030204" pitchFamily="34" charset="0"/>
                </a:rPr>
                <a:t>In the light of Jesus, we learn to shine.</a:t>
              </a:r>
              <a:endParaRPr kumimoji="0" lang="en-US" altLang="en-US" sz="1200" b="0" i="0" u="none" strike="noStrike" cap="none" normalizeH="0" baseline="0">
                <a:ln>
                  <a:noFill/>
                </a:ln>
                <a:effectLst/>
                <a:latin typeface="Arial" panose="020B0604020202020204" pitchFamily="34" charset="0"/>
              </a:endParaRPr>
            </a:p>
          </p:txBody>
        </p: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16583" y="259080"/>
            <a:ext cx="441767" cy="441767"/>
          </a:xfrm>
          <a:prstGeom prst="rect">
            <a:avLst/>
          </a:prstGeom>
        </p:spPr>
      </p:pic>
      <p:graphicFrame>
        <p:nvGraphicFramePr>
          <p:cNvPr id="12" name="Table 11">
            <a:extLst>
              <a:ext uri="{FF2B5EF4-FFF2-40B4-BE49-F238E27FC236}">
                <a16:creationId xmlns:a16="http://schemas.microsoft.com/office/drawing/2014/main" id="{F986F71E-0447-3788-F404-EE600E99419E}"/>
              </a:ext>
            </a:extLst>
          </p:cNvPr>
          <p:cNvGraphicFramePr>
            <a:graphicFrameLocks noGrp="1"/>
          </p:cNvGraphicFramePr>
          <p:nvPr>
            <p:extLst>
              <p:ext uri="{D42A27DB-BD31-4B8C-83A1-F6EECF244321}">
                <p14:modId xmlns:p14="http://schemas.microsoft.com/office/powerpoint/2010/main" val="1409874674"/>
              </p:ext>
            </p:extLst>
          </p:nvPr>
        </p:nvGraphicFramePr>
        <p:xfrm>
          <a:off x="233678" y="947352"/>
          <a:ext cx="5923282" cy="5338354"/>
        </p:xfrm>
        <a:graphic>
          <a:graphicData uri="http://schemas.openxmlformats.org/drawingml/2006/table">
            <a:tbl>
              <a:tblPr firstRow="1" bandRow="1">
                <a:tableStyleId>{5C22544A-7EE6-4342-B048-85BDC9FD1C3A}</a:tableStyleId>
              </a:tblPr>
              <a:tblGrid>
                <a:gridCol w="295214">
                  <a:extLst>
                    <a:ext uri="{9D8B030D-6E8A-4147-A177-3AD203B41FA5}">
                      <a16:colId xmlns:a16="http://schemas.microsoft.com/office/drawing/2014/main" val="20002"/>
                    </a:ext>
                  </a:extLst>
                </a:gridCol>
                <a:gridCol w="416802">
                  <a:extLst>
                    <a:ext uri="{9D8B030D-6E8A-4147-A177-3AD203B41FA5}">
                      <a16:colId xmlns:a16="http://schemas.microsoft.com/office/drawing/2014/main" val="20000"/>
                    </a:ext>
                  </a:extLst>
                </a:gridCol>
                <a:gridCol w="3091040">
                  <a:extLst>
                    <a:ext uri="{9D8B030D-6E8A-4147-A177-3AD203B41FA5}">
                      <a16:colId xmlns:a16="http://schemas.microsoft.com/office/drawing/2014/main" val="20001"/>
                    </a:ext>
                  </a:extLst>
                </a:gridCol>
                <a:gridCol w="2120226">
                  <a:extLst>
                    <a:ext uri="{9D8B030D-6E8A-4147-A177-3AD203B41FA5}">
                      <a16:colId xmlns:a16="http://schemas.microsoft.com/office/drawing/2014/main" val="20003"/>
                    </a:ext>
                  </a:extLst>
                </a:gridCol>
              </a:tblGrid>
              <a:tr h="1712964">
                <a:tc rowSpan="4">
                  <a:txBody>
                    <a:bodyPr/>
                    <a:lstStyle/>
                    <a:p>
                      <a:pPr algn="ctr"/>
                      <a:r>
                        <a:rPr lang="en-GB" sz="1400" b="1" dirty="0">
                          <a:solidFill>
                            <a:schemeClr val="tx1"/>
                          </a:solidFill>
                          <a:latin typeface="+mj-lt"/>
                        </a:rPr>
                        <a:t>RELIGIOUS EDUCATION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lvl="0" indent="0" algn="ctr">
                        <a:buNone/>
                      </a:pPr>
                      <a:r>
                        <a:rPr lang="en-GB" sz="1400" b="1" i="0" u="none" strike="noStrike" baseline="0" noProof="0" dirty="0">
                          <a:solidFill>
                            <a:schemeClr val="tx1"/>
                          </a:solidFill>
                          <a:latin typeface="+mj-lt"/>
                        </a:rPr>
                        <a:t>FREEDOM AND RESPONSIBILITY </a:t>
                      </a:r>
                    </a:p>
                    <a:p>
                      <a:pPr marL="0" lvl="0" indent="0" algn="l">
                        <a:buNone/>
                      </a:pPr>
                      <a:r>
                        <a:rPr lang="en-US" sz="1400" b="0" i="0" u="none" strike="noStrike" baseline="0" noProof="0" dirty="0">
                          <a:solidFill>
                            <a:schemeClr val="tx1"/>
                          </a:solidFill>
                          <a:latin typeface="+mj-lt"/>
                        </a:rPr>
                        <a:t>Christians believe that God has given to each person the free will and power to choose.  The gift of God’s Spirit, guarantee of God’s abiding presence is the foundation of Christian faith in the holiness of conscience.   The creative interplay of freedom and responsibility informs the life of the community of believers, the Church.</a:t>
                      </a:r>
                      <a:endParaRPr lang="en-GB" sz="1400" b="0" i="0" u="none" strike="noStrike" baseline="0" noProof="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indent="0" algn="ctr">
                        <a:buNone/>
                      </a:pPr>
                      <a:endParaRPr lang="en-GB" sz="1200" b="0" baseline="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10000"/>
                  </a:ext>
                </a:extLst>
              </a:tr>
              <a:tr h="953422">
                <a:tc vMerge="1">
                  <a:txBody>
                    <a:bodyPr/>
                    <a:lstStyle/>
                    <a:p>
                      <a:pPr lvl="0" algn="ctr">
                        <a:buNone/>
                      </a:pPr>
                      <a:endParaRPr lang="en-GB" sz="1400" b="1"/>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GB" sz="1400" b="1">
                          <a:latin typeface="+mj-lt"/>
                        </a:rPr>
                        <a:t>Explore</a:t>
                      </a:r>
                    </a:p>
                  </a:txBody>
                  <a:tcPr vert="vert270"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gridSpan="2">
                  <a:txBody>
                    <a:bodyPr/>
                    <a:lstStyle/>
                    <a:p>
                      <a:pPr marL="0" lvl="0" indent="0" algn="l">
                        <a:buFont typeface="Wingdings" panose="05000000000000000000" pitchFamily="2" charset="2"/>
                        <a:buNone/>
                      </a:pPr>
                      <a:r>
                        <a:rPr lang="en-US" sz="1400" b="1" kern="1200" baseline="0" dirty="0">
                          <a:solidFill>
                            <a:schemeClr val="tx1"/>
                          </a:solidFill>
                          <a:latin typeface="+mj-lt"/>
                          <a:ea typeface="+mn-ea"/>
                          <a:cs typeface="+mn-cs"/>
                        </a:rPr>
                        <a:t>EXPLORE</a:t>
                      </a:r>
                      <a:r>
                        <a:rPr lang="en-US" sz="1400" b="0" kern="1200" baseline="0" dirty="0">
                          <a:solidFill>
                            <a:schemeClr val="tx1"/>
                          </a:solidFill>
                          <a:latin typeface="+mj-lt"/>
                          <a:ea typeface="+mn-ea"/>
                          <a:cs typeface="+mn-cs"/>
                        </a:rPr>
                        <a:t>  </a:t>
                      </a:r>
                      <a:r>
                        <a:rPr lang="en-GB" sz="1400" kern="1200" dirty="0">
                          <a:solidFill>
                            <a:schemeClr val="dk1"/>
                          </a:solidFill>
                          <a:effectLst/>
                          <a:latin typeface="+mj-lt"/>
                          <a:ea typeface="+mn-ea"/>
                          <a:cs typeface="+mn-cs"/>
                        </a:rPr>
                        <a:t>Freedom involves responsibility </a:t>
                      </a:r>
                      <a:endParaRPr lang="en-US" sz="1400" b="0" kern="1200" baseline="0" dirty="0">
                        <a:solidFill>
                          <a:schemeClr val="tx1"/>
                        </a:solidFill>
                        <a:latin typeface="+mj-lt"/>
                        <a:ea typeface="+mn-ea"/>
                        <a:cs typeface="+mn-cs"/>
                      </a:endParaRP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097105354"/>
                  </a:ext>
                </a:extLst>
              </a:tr>
              <a:tr h="1012424">
                <a:tc vMerge="1">
                  <a:txBody>
                    <a:bodyPr/>
                    <a:lstStyle/>
                    <a:p>
                      <a:pPr lvl="0" algn="ctr">
                        <a:buNone/>
                      </a:pPr>
                      <a:endParaRPr lang="en-GB" sz="1400" b="1"/>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GB" sz="1400" b="1">
                          <a:latin typeface="+mj-lt"/>
                        </a:rPr>
                        <a:t>Reveal</a:t>
                      </a:r>
                    </a:p>
                  </a:txBody>
                  <a:tcPr vert="vert270"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gridSpan="2">
                  <a:txBody>
                    <a:bodyPr/>
                    <a:lstStyle/>
                    <a:p>
                      <a:pPr marL="0" lvl="0" indent="0" algn="l">
                        <a:buFont typeface="Wingdings" panose="05000000000000000000" pitchFamily="2" charset="2"/>
                        <a:buNone/>
                      </a:pPr>
                      <a:r>
                        <a:rPr lang="en-US" sz="1400" b="1" kern="1200" baseline="0" dirty="0">
                          <a:solidFill>
                            <a:schemeClr val="tx1"/>
                          </a:solidFill>
                          <a:latin typeface="+mj-lt"/>
                          <a:ea typeface="+mn-ea"/>
                          <a:cs typeface="+mn-cs"/>
                        </a:rPr>
                        <a:t>REVEAL</a:t>
                      </a:r>
                      <a:r>
                        <a:rPr lang="en-US" sz="1400" b="0" kern="1200" baseline="0" dirty="0">
                          <a:solidFill>
                            <a:schemeClr val="tx1"/>
                          </a:solidFill>
                          <a:latin typeface="+mj-lt"/>
                          <a:ea typeface="+mn-ea"/>
                          <a:cs typeface="+mn-cs"/>
                        </a:rPr>
                        <a:t> God’s rules for living freely and responsibly – the Commandments </a:t>
                      </a: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3594761009"/>
                  </a:ext>
                </a:extLst>
              </a:tr>
              <a:tr h="1659544">
                <a:tc vMerge="1">
                  <a:txBody>
                    <a:bodyPr/>
                    <a:lstStyle/>
                    <a:p>
                      <a:pPr lvl="0" algn="ctr">
                        <a:buNone/>
                      </a:pPr>
                      <a:endParaRPr lang="en-GB" sz="1400" b="1"/>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lvl="0" algn="ctr">
                        <a:buNone/>
                      </a:pPr>
                      <a:r>
                        <a:rPr lang="en-GB" sz="1400" b="1" dirty="0">
                          <a:latin typeface="+mj-lt"/>
                        </a:rPr>
                        <a:t>Respond</a:t>
                      </a:r>
                    </a:p>
                  </a:txBody>
                  <a:tcPr vert="vert270"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marL="0" lvl="0" indent="0" algn="l">
                        <a:buFont typeface="Wingdings" panose="05000000000000000000" pitchFamily="2" charset="2"/>
                        <a:buNone/>
                      </a:pPr>
                      <a:r>
                        <a:rPr lang="en-US" sz="1400" b="1" kern="1200" baseline="0" dirty="0">
                          <a:solidFill>
                            <a:schemeClr val="tx1"/>
                          </a:solidFill>
                          <a:latin typeface="+mj-lt"/>
                          <a:ea typeface="+mn-ea"/>
                          <a:cs typeface="+mn-cs"/>
                        </a:rPr>
                        <a:t>RESPOND</a:t>
                      </a:r>
                      <a:r>
                        <a:rPr lang="en-US" sz="1400" b="0" kern="1200" baseline="0" dirty="0">
                          <a:solidFill>
                            <a:schemeClr val="tx1"/>
                          </a:solidFill>
                          <a:latin typeface="+mj-lt"/>
                          <a:ea typeface="+mn-ea"/>
                          <a:cs typeface="+mn-cs"/>
                        </a:rPr>
                        <a:t>:  Acquire the skills of assimilation, celebration and application of the above.</a:t>
                      </a:r>
                    </a:p>
                  </a:txBody>
                  <a:tcPr anchor="ct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marL="38100" algn="l">
                        <a:spcAft>
                          <a:spcPts val="0"/>
                        </a:spcAft>
                      </a:pPr>
                      <a:r>
                        <a:rPr lang="en-US" sz="1400" b="1" kern="1200" dirty="0">
                          <a:solidFill>
                            <a:schemeClr val="dk1"/>
                          </a:solidFill>
                          <a:latin typeface="+mj-lt"/>
                          <a:ea typeface="+mn-ea"/>
                          <a:cs typeface="+mn-cs"/>
                        </a:rPr>
                        <a:t>Vocabulary: </a:t>
                      </a:r>
                      <a:endParaRPr lang="en-GB" sz="1400" spc="-20" dirty="0">
                        <a:effectLst/>
                        <a:latin typeface="+mj-lt"/>
                        <a:ea typeface="Calibri" panose="020F0502020204030204" pitchFamily="34" charset="0"/>
                        <a:cs typeface="Calibri" panose="020F0502020204030204" pitchFamily="34" charset="0"/>
                      </a:endParaRPr>
                    </a:p>
                    <a:p>
                      <a:pPr marL="38100" algn="l">
                        <a:spcAft>
                          <a:spcPts val="0"/>
                        </a:spcAft>
                      </a:pPr>
                      <a:r>
                        <a:rPr lang="en-GB" sz="1400" spc="-20" dirty="0">
                          <a:effectLst/>
                          <a:latin typeface="+mj-lt"/>
                          <a:ea typeface="Calibri" panose="020F0502020204030204" pitchFamily="34" charset="0"/>
                          <a:cs typeface="Calibri" panose="020F0502020204030204" pitchFamily="34" charset="0"/>
                        </a:rPr>
                        <a:t>freedom, responsibility, Beatitudes, Commandments</a:t>
                      </a:r>
                      <a:endParaRPr lang="en-GB" sz="14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5509145"/>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285392031"/>
              </p:ext>
            </p:extLst>
          </p:nvPr>
        </p:nvGraphicFramePr>
        <p:xfrm>
          <a:off x="6278880" y="868680"/>
          <a:ext cx="5712823" cy="5343598"/>
        </p:xfrm>
        <a:graphic>
          <a:graphicData uri="http://schemas.openxmlformats.org/drawingml/2006/table">
            <a:tbl>
              <a:tblPr firstRow="1" bandRow="1">
                <a:tableStyleId>{5C22544A-7EE6-4342-B048-85BDC9FD1C3A}</a:tableStyleId>
              </a:tblPr>
              <a:tblGrid>
                <a:gridCol w="284724">
                  <a:extLst>
                    <a:ext uri="{9D8B030D-6E8A-4147-A177-3AD203B41FA5}">
                      <a16:colId xmlns:a16="http://schemas.microsoft.com/office/drawing/2014/main" val="20002"/>
                    </a:ext>
                  </a:extLst>
                </a:gridCol>
                <a:gridCol w="401992">
                  <a:extLst>
                    <a:ext uri="{9D8B030D-6E8A-4147-A177-3AD203B41FA5}">
                      <a16:colId xmlns:a16="http://schemas.microsoft.com/office/drawing/2014/main" val="20000"/>
                    </a:ext>
                  </a:extLst>
                </a:gridCol>
                <a:gridCol w="2718262">
                  <a:extLst>
                    <a:ext uri="{9D8B030D-6E8A-4147-A177-3AD203B41FA5}">
                      <a16:colId xmlns:a16="http://schemas.microsoft.com/office/drawing/2014/main" val="20001"/>
                    </a:ext>
                  </a:extLst>
                </a:gridCol>
                <a:gridCol w="2307845">
                  <a:extLst>
                    <a:ext uri="{9D8B030D-6E8A-4147-A177-3AD203B41FA5}">
                      <a16:colId xmlns:a16="http://schemas.microsoft.com/office/drawing/2014/main" val="20003"/>
                    </a:ext>
                  </a:extLst>
                </a:gridCol>
              </a:tblGrid>
              <a:tr h="1625980">
                <a:tc rowSpan="4">
                  <a:txBody>
                    <a:bodyPr/>
                    <a:lstStyle/>
                    <a:p>
                      <a:pPr algn="ctr"/>
                      <a:r>
                        <a:rPr lang="en-GB" sz="1400" b="1" dirty="0">
                          <a:solidFill>
                            <a:schemeClr val="tx1"/>
                          </a:solidFill>
                          <a:latin typeface="+mj-lt"/>
                        </a:rPr>
                        <a:t>RELIGIOUS EDUCATION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lvl="0" indent="0" algn="ctr">
                        <a:buFont typeface="Wingdings" panose="05000000000000000000" pitchFamily="2" charset="2"/>
                        <a:buNone/>
                      </a:pPr>
                      <a:r>
                        <a:rPr lang="en-US" sz="1400" b="1" u="none" kern="1200" baseline="0" dirty="0">
                          <a:solidFill>
                            <a:schemeClr val="tx1"/>
                          </a:solidFill>
                          <a:latin typeface="+mj-lt"/>
                          <a:ea typeface="+mn-ea"/>
                          <a:cs typeface="+mn-cs"/>
                        </a:rPr>
                        <a:t>STEWARDSHIP</a:t>
                      </a:r>
                      <a:endParaRPr lang="en-US" sz="1400" b="0" u="none" kern="1200" baseline="0" dirty="0">
                        <a:solidFill>
                          <a:schemeClr val="tx1"/>
                        </a:solidFill>
                        <a:latin typeface="+mj-lt"/>
                        <a:ea typeface="+mn-ea"/>
                        <a:cs typeface="+mn-cs"/>
                      </a:endParaRPr>
                    </a:p>
                    <a:p>
                      <a:pPr marL="0" lvl="0" indent="0" algn="ctr">
                        <a:buFont typeface="Wingdings" panose="05000000000000000000" pitchFamily="2" charset="2"/>
                        <a:buNone/>
                      </a:pPr>
                      <a:r>
                        <a:rPr lang="en-US" sz="1400" b="0" u="none" kern="1200" baseline="0" dirty="0">
                          <a:solidFill>
                            <a:schemeClr val="tx1"/>
                          </a:solidFill>
                          <a:latin typeface="+mj-lt"/>
                          <a:ea typeface="+mn-ea"/>
                          <a:cs typeface="+mn-cs"/>
                        </a:rPr>
                        <a:t>Christians believe that the diversity of the world and its people is God’s gift. Jesus in his life and gospel, challenges people to appreciate diversity and to create with it a harmony that reflects the unity of Father, Son and Holy Spirit. This is reflected in the work of CAFOD. We ourselves are part of creation, and are dependent upon it: we are made aware that caring for creation is part of caring for ourselves.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indent="0" algn="ctr">
                        <a:buNone/>
                      </a:pPr>
                      <a:endParaRPr lang="en-GB" sz="1200" b="0" baseline="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10000"/>
                  </a:ext>
                </a:extLst>
              </a:tr>
              <a:tr h="1049629">
                <a:tc vMerge="1">
                  <a:txBody>
                    <a:bodyPr/>
                    <a:lstStyle/>
                    <a:p>
                      <a:pPr lvl="0" algn="ctr">
                        <a:buNone/>
                      </a:pPr>
                      <a:endParaRPr lang="en-GB" sz="1400" b="1"/>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GB" sz="1400" b="1" dirty="0">
                          <a:latin typeface="+mj-lt"/>
                        </a:rPr>
                        <a:t>Explore</a:t>
                      </a:r>
                    </a:p>
                  </a:txBody>
                  <a:tcPr vert="vert270"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gridSpan="2">
                  <a:txBody>
                    <a:bodyPr/>
                    <a:lstStyle/>
                    <a:p>
                      <a:pPr marL="0" lvl="0" indent="0" algn="l">
                        <a:buFont typeface="Wingdings" panose="05000000000000000000" pitchFamily="2" charset="2"/>
                        <a:buNone/>
                      </a:pPr>
                      <a:r>
                        <a:rPr lang="en-GB" sz="1400" b="1" baseline="0" dirty="0">
                          <a:solidFill>
                            <a:schemeClr val="tx1"/>
                          </a:solidFill>
                        </a:rPr>
                        <a:t>EXPLORE</a:t>
                      </a:r>
                      <a:r>
                        <a:rPr lang="en-GB" sz="1400" b="0" baseline="0" dirty="0">
                          <a:solidFill>
                            <a:schemeClr val="tx1"/>
                          </a:solidFill>
                        </a:rPr>
                        <a:t> Caring for the Earth by thinking about how we look after the things we care for in our own lives. </a:t>
                      </a: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097105354"/>
                  </a:ext>
                </a:extLst>
              </a:tr>
              <a:tr h="907077">
                <a:tc vMerge="1">
                  <a:txBody>
                    <a:bodyPr/>
                    <a:lstStyle/>
                    <a:p>
                      <a:pPr lvl="0" algn="ctr">
                        <a:buNone/>
                      </a:pPr>
                      <a:endParaRPr lang="en-GB" sz="1400" b="1"/>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GB" sz="1400" b="1" dirty="0">
                          <a:latin typeface="+mj-lt"/>
                        </a:rPr>
                        <a:t>Reveal</a:t>
                      </a:r>
                    </a:p>
                  </a:txBody>
                  <a:tcPr vert="vert270"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gridSpan="2">
                  <a:txBody>
                    <a:bodyPr/>
                    <a:lstStyle/>
                    <a:p>
                      <a:pPr marL="0" lvl="0" indent="0" algn="l">
                        <a:buFont typeface="Wingdings" panose="05000000000000000000" pitchFamily="2" charset="2"/>
                        <a:buNone/>
                      </a:pPr>
                      <a:r>
                        <a:rPr lang="en-GB" sz="1400" b="1" baseline="0" dirty="0">
                          <a:solidFill>
                            <a:schemeClr val="tx1"/>
                          </a:solidFill>
                        </a:rPr>
                        <a:t>REVEAL</a:t>
                      </a:r>
                      <a:r>
                        <a:rPr lang="en-GB" sz="1400" b="0" baseline="0" dirty="0">
                          <a:solidFill>
                            <a:schemeClr val="tx1"/>
                          </a:solidFill>
                        </a:rPr>
                        <a:t> The Church is  called to Stewardship of Creation by exploring and appreciating the Wonder of nature and the world around us. </a:t>
                      </a: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3594761009"/>
                  </a:ext>
                </a:extLst>
              </a:tr>
              <a:tr h="1760912">
                <a:tc vMerge="1">
                  <a:txBody>
                    <a:bodyPr/>
                    <a:lstStyle/>
                    <a:p>
                      <a:pPr lvl="0" algn="ctr">
                        <a:buNone/>
                      </a:pPr>
                      <a:endParaRPr lang="en-GB" sz="1400" b="1"/>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lvl="0" algn="ctr">
                        <a:buNone/>
                      </a:pPr>
                      <a:r>
                        <a:rPr lang="en-GB" sz="1400" b="1" dirty="0">
                          <a:latin typeface="+mj-lt"/>
                        </a:rPr>
                        <a:t>Respond </a:t>
                      </a:r>
                    </a:p>
                  </a:txBody>
                  <a:tcPr vert="vert270"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marL="0" lvl="0" indent="0" algn="l">
                        <a:buFont typeface="Wingdings" panose="05000000000000000000" pitchFamily="2" charset="2"/>
                        <a:buNone/>
                      </a:pPr>
                      <a:r>
                        <a:rPr lang="en-US" sz="1400" b="1" baseline="0" dirty="0">
                          <a:solidFill>
                            <a:schemeClr val="tx1"/>
                          </a:solidFill>
                        </a:rPr>
                        <a:t>RESPOND</a:t>
                      </a:r>
                      <a:r>
                        <a:rPr lang="en-US" sz="1400" b="0" baseline="0" dirty="0">
                          <a:solidFill>
                            <a:schemeClr val="tx1"/>
                          </a:solidFill>
                        </a:rPr>
                        <a:t> : Remembering, celebrating and responding to caring for the Earth and that the Church is called to stewardship of Creation</a:t>
                      </a:r>
                    </a:p>
                  </a:txBody>
                  <a:tcPr anchor="ct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mj-lt"/>
                          <a:ea typeface="+mn-ea"/>
                          <a:cs typeface="+mn-cs"/>
                        </a:rPr>
                        <a:t>Vocabulary:  </a:t>
                      </a:r>
                      <a:r>
                        <a:rPr lang="en-US" sz="1400" b="0" kern="1200" dirty="0">
                          <a:solidFill>
                            <a:schemeClr val="dk1"/>
                          </a:solidFill>
                          <a:latin typeface="+mj-lt"/>
                          <a:ea typeface="+mn-ea"/>
                          <a:cs typeface="+mn-cs"/>
                        </a:rPr>
                        <a:t>care, world, Earth, sustainable, stewards, stewardship sustainable, creation, creator, created, stewards stewardship, climate, preserve, ecology, integrity harmony</a:t>
                      </a:r>
                    </a:p>
                  </a:txBody>
                  <a:tcPr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5509145"/>
                  </a:ext>
                </a:extLst>
              </a:tr>
            </a:tbl>
          </a:graphicData>
        </a:graphic>
      </p:graphicFrame>
    </p:spTree>
    <p:extLst>
      <p:ext uri="{BB962C8B-B14F-4D97-AF65-F5344CB8AC3E}">
        <p14:creationId xmlns:p14="http://schemas.microsoft.com/office/powerpoint/2010/main" val="4274124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48046" y="180975"/>
            <a:ext cx="11843657" cy="609600"/>
            <a:chOff x="105289350" y="106860975"/>
            <a:chExt cx="9777600" cy="609600"/>
          </a:xfrm>
        </p:grpSpPr>
        <p:sp>
          <p:nvSpPr>
            <p:cNvPr id="5" name="Rectangle 3"/>
            <p:cNvSpPr>
              <a:spLocks noChangeArrowheads="1"/>
            </p:cNvSpPr>
            <p:nvPr/>
          </p:nvSpPr>
          <p:spPr bwMode="auto">
            <a:xfrm>
              <a:off x="105289350" y="106860975"/>
              <a:ext cx="9777600" cy="609600"/>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 Box 4"/>
            <p:cNvSpPr txBox="1">
              <a:spLocks noChangeArrowheads="1"/>
            </p:cNvSpPr>
            <p:nvPr/>
          </p:nvSpPr>
          <p:spPr bwMode="auto">
            <a:xfrm>
              <a:off x="107198160" y="106939080"/>
              <a:ext cx="5791200" cy="5029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a:ln>
                    <a:noFill/>
                  </a:ln>
                  <a:effectLst/>
                  <a:latin typeface="Calibri" panose="020F0502020204030204" pitchFamily="34" charset="0"/>
                </a:rPr>
                <a:t>St Benedict’s Catholic Primary School</a:t>
              </a:r>
              <a:endParaRPr kumimoji="0" lang="en-US" altLang="en-US" sz="3600" b="0" i="0" u="none" strike="noStrike" cap="none" normalizeH="0" baseline="0">
                <a:ln>
                  <a:noFill/>
                </a:ln>
                <a:effectLst/>
                <a:latin typeface="Arial" panose="020B0604020202020204" pitchFamily="34" charset="0"/>
              </a:endParaRPr>
            </a:p>
          </p:txBody>
        </p:sp>
      </p:grpSp>
      <p:grpSp>
        <p:nvGrpSpPr>
          <p:cNvPr id="7" name="Group 5"/>
          <p:cNvGrpSpPr>
            <a:grpSpLocks/>
          </p:cNvGrpSpPr>
          <p:nvPr/>
        </p:nvGrpSpPr>
        <p:grpSpPr bwMode="auto">
          <a:xfrm>
            <a:off x="148046" y="6442484"/>
            <a:ext cx="11843657" cy="258762"/>
            <a:chOff x="105289350" y="113278920"/>
            <a:chExt cx="9777600" cy="227655"/>
          </a:xfrm>
        </p:grpSpPr>
        <p:sp>
          <p:nvSpPr>
            <p:cNvPr id="8" name="Text Box 6"/>
            <p:cNvSpPr txBox="1">
              <a:spLocks noChangeArrowheads="1"/>
            </p:cNvSpPr>
            <p:nvPr/>
          </p:nvSpPr>
          <p:spPr bwMode="auto">
            <a:xfrm>
              <a:off x="105289350" y="113278920"/>
              <a:ext cx="9777600" cy="227655"/>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p:cNvSpPr txBox="1">
              <a:spLocks noChangeArrowheads="1"/>
            </p:cNvSpPr>
            <p:nvPr/>
          </p:nvSpPr>
          <p:spPr bwMode="auto">
            <a:xfrm>
              <a:off x="107640120" y="113278920"/>
              <a:ext cx="5074920" cy="1676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1" u="none" strike="noStrike" cap="none" normalizeH="0" baseline="0">
                  <a:ln>
                    <a:noFill/>
                  </a:ln>
                  <a:effectLst/>
                  <a:latin typeface="Calibri" panose="020F0502020204030204" pitchFamily="34" charset="0"/>
                </a:rPr>
                <a:t>In the light of Jesus, we learn to shine.</a:t>
              </a:r>
              <a:endParaRPr kumimoji="0" lang="en-US" altLang="en-US" sz="1200" b="0" i="0" u="none" strike="noStrike" cap="none" normalizeH="0" baseline="0">
                <a:ln>
                  <a:noFill/>
                </a:ln>
                <a:effectLst/>
                <a:latin typeface="Arial" panose="020B0604020202020204" pitchFamily="34" charset="0"/>
              </a:endParaRPr>
            </a:p>
          </p:txBody>
        </p:sp>
      </p:grpSp>
      <p:graphicFrame>
        <p:nvGraphicFramePr>
          <p:cNvPr id="2" name="Table 1"/>
          <p:cNvGraphicFramePr>
            <a:graphicFrameLocks noGrp="1"/>
          </p:cNvGraphicFramePr>
          <p:nvPr>
            <p:extLst>
              <p:ext uri="{D42A27DB-BD31-4B8C-83A1-F6EECF244321}">
                <p14:modId xmlns:p14="http://schemas.microsoft.com/office/powerpoint/2010/main" val="715316297"/>
              </p:ext>
            </p:extLst>
          </p:nvPr>
        </p:nvGraphicFramePr>
        <p:xfrm>
          <a:off x="146666" y="762000"/>
          <a:ext cx="6844685" cy="5720399"/>
        </p:xfrm>
        <a:graphic>
          <a:graphicData uri="http://schemas.openxmlformats.org/drawingml/2006/table">
            <a:tbl>
              <a:tblPr firstRow="1" bandRow="1">
                <a:tableStyleId>{5C22544A-7EE6-4342-B048-85BDC9FD1C3A}</a:tableStyleId>
              </a:tblPr>
              <a:tblGrid>
                <a:gridCol w="480646">
                  <a:extLst>
                    <a:ext uri="{9D8B030D-6E8A-4147-A177-3AD203B41FA5}">
                      <a16:colId xmlns:a16="http://schemas.microsoft.com/office/drawing/2014/main" val="1030838207"/>
                    </a:ext>
                  </a:extLst>
                </a:gridCol>
                <a:gridCol w="354396">
                  <a:extLst>
                    <a:ext uri="{9D8B030D-6E8A-4147-A177-3AD203B41FA5}">
                      <a16:colId xmlns:a16="http://schemas.microsoft.com/office/drawing/2014/main" val="393403512"/>
                    </a:ext>
                  </a:extLst>
                </a:gridCol>
                <a:gridCol w="3439821">
                  <a:extLst>
                    <a:ext uri="{9D8B030D-6E8A-4147-A177-3AD203B41FA5}">
                      <a16:colId xmlns:a16="http://schemas.microsoft.com/office/drawing/2014/main" val="1524173286"/>
                    </a:ext>
                  </a:extLst>
                </a:gridCol>
                <a:gridCol w="2569822">
                  <a:extLst>
                    <a:ext uri="{9D8B030D-6E8A-4147-A177-3AD203B41FA5}">
                      <a16:colId xmlns:a16="http://schemas.microsoft.com/office/drawing/2014/main" val="2696941948"/>
                    </a:ext>
                  </a:extLst>
                </a:gridCol>
              </a:tblGrid>
              <a:tr h="622024">
                <a:tc rowSpan="4">
                  <a:txBody>
                    <a:bodyPr/>
                    <a:lstStyle/>
                    <a:p>
                      <a:pPr algn="ctr"/>
                      <a:r>
                        <a:rPr lang="en-GB" sz="1600" dirty="0">
                          <a:solidFill>
                            <a:schemeClr val="tx1"/>
                          </a:solidFill>
                        </a:rPr>
                        <a:t>ENGLISH</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1">
                          <a:solidFill>
                            <a:schemeClr val="tx1"/>
                          </a:solidFill>
                        </a:rPr>
                        <a:t>READING</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lvl="0" indent="-171450" algn="l">
                        <a:lnSpc>
                          <a:spcPct val="100000"/>
                        </a:lnSpc>
                        <a:spcBef>
                          <a:spcPts val="0"/>
                        </a:spcBef>
                        <a:spcAft>
                          <a:spcPts val="0"/>
                        </a:spcAft>
                        <a:buFont typeface="Wingdings" panose="05000000000000000000" pitchFamily="2" charset="2"/>
                        <a:buChar char="ü"/>
                      </a:pPr>
                      <a:r>
                        <a:rPr lang="en-GB" sz="900" b="0" i="0" u="none" strike="noStrike" noProof="0" dirty="0">
                          <a:solidFill>
                            <a:schemeClr val="tx1"/>
                          </a:solidFill>
                          <a:latin typeface="+mj-lt"/>
                        </a:rPr>
                        <a:t>Follow </a:t>
                      </a:r>
                      <a:r>
                        <a:rPr lang="en-GB" sz="900" b="1" i="0" u="none" strike="noStrike" noProof="0" dirty="0">
                          <a:solidFill>
                            <a:schemeClr val="tx1"/>
                          </a:solidFill>
                          <a:latin typeface="+mj-lt"/>
                        </a:rPr>
                        <a:t>Reading for Mastery </a:t>
                      </a:r>
                      <a:r>
                        <a:rPr lang="en-GB" sz="900" b="0" i="0" u="none" strike="noStrike" noProof="0" dirty="0">
                          <a:solidFill>
                            <a:schemeClr val="tx1"/>
                          </a:solidFill>
                          <a:latin typeface="+mj-lt"/>
                        </a:rPr>
                        <a:t>format to focus on key skills : </a:t>
                      </a:r>
                      <a:r>
                        <a:rPr lang="en-GB" sz="900" b="1" i="1" u="none" strike="noStrike" noProof="0" dirty="0">
                          <a:solidFill>
                            <a:schemeClr val="tx1"/>
                          </a:solidFill>
                          <a:latin typeface="+mj-lt"/>
                        </a:rPr>
                        <a:t>text </a:t>
                      </a:r>
                      <a:r>
                        <a:rPr lang="en-GB" sz="900" b="0" i="0" u="none" strike="noStrike" noProof="0" dirty="0">
                          <a:solidFill>
                            <a:schemeClr val="tx1"/>
                          </a:solidFill>
                          <a:latin typeface="+mj-lt"/>
                        </a:rPr>
                        <a:t>talk, </a:t>
                      </a:r>
                      <a:r>
                        <a:rPr lang="en-GB" sz="900" b="1" i="1" u="none" strike="noStrike" noProof="0" dirty="0">
                          <a:solidFill>
                            <a:schemeClr val="tx1"/>
                          </a:solidFill>
                          <a:latin typeface="+mj-lt"/>
                        </a:rPr>
                        <a:t>word </a:t>
                      </a:r>
                      <a:r>
                        <a:rPr lang="en-GB" sz="900" b="0" i="0" u="none" strike="noStrike" noProof="0" dirty="0">
                          <a:solidFill>
                            <a:schemeClr val="tx1"/>
                          </a:solidFill>
                          <a:latin typeface="+mj-lt"/>
                        </a:rPr>
                        <a:t>detectives, rapid </a:t>
                      </a:r>
                      <a:r>
                        <a:rPr lang="en-GB" sz="900" b="1" i="1" u="none" strike="noStrike" noProof="0" dirty="0">
                          <a:solidFill>
                            <a:schemeClr val="tx1"/>
                          </a:solidFill>
                          <a:latin typeface="+mj-lt"/>
                        </a:rPr>
                        <a:t>retrieval</a:t>
                      </a:r>
                      <a:r>
                        <a:rPr lang="en-GB" sz="900" b="0" i="0" u="none" strike="noStrike" noProof="0" dirty="0">
                          <a:solidFill>
                            <a:schemeClr val="tx1"/>
                          </a:solidFill>
                          <a:latin typeface="+mj-lt"/>
                        </a:rPr>
                        <a:t>, </a:t>
                      </a:r>
                      <a:r>
                        <a:rPr lang="en-GB" sz="900" b="1" i="1" u="none" strike="noStrike" noProof="0" dirty="0">
                          <a:solidFill>
                            <a:schemeClr val="tx1"/>
                          </a:solidFill>
                          <a:latin typeface="+mj-lt"/>
                        </a:rPr>
                        <a:t>inference </a:t>
                      </a:r>
                      <a:r>
                        <a:rPr lang="en-GB" sz="900" b="0" i="0" u="none" strike="noStrike" noProof="0" dirty="0">
                          <a:solidFill>
                            <a:schemeClr val="tx1"/>
                          </a:solidFill>
                          <a:latin typeface="+mj-lt"/>
                        </a:rPr>
                        <a:t>and </a:t>
                      </a:r>
                      <a:r>
                        <a:rPr lang="en-GB" sz="900" b="1" i="1" u="none" strike="noStrike" noProof="0" dirty="0">
                          <a:solidFill>
                            <a:schemeClr val="tx1"/>
                          </a:solidFill>
                          <a:latin typeface="+mj-lt"/>
                        </a:rPr>
                        <a:t>deduction, text evaluation.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117305902"/>
                  </a:ext>
                </a:extLst>
              </a:tr>
              <a:tr h="2296621">
                <a:tc vMerge="1">
                  <a:txBody>
                    <a:bodyPr/>
                    <a:lstStyle/>
                    <a:p>
                      <a:pPr algn="ctr"/>
                      <a:endParaRPr lang="en-GB" sz="110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GB" sz="1100" b="1" dirty="0"/>
                        <a:t>WRITING</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algn="l">
                        <a:lnSpc>
                          <a:spcPct val="100000"/>
                        </a:lnSpc>
                        <a:spcBef>
                          <a:spcPts val="0"/>
                        </a:spcBef>
                        <a:spcAft>
                          <a:spcPts val="0"/>
                        </a:spcAft>
                        <a:buClr>
                          <a:srgbClr val="000000"/>
                        </a:buClr>
                        <a:buFont typeface="Wingdings" panose="05000000000000000000" pitchFamily="2" charset="2"/>
                        <a:buChar char="ü"/>
                      </a:pPr>
                      <a:endParaRPr lang="en-US" sz="900" b="0" i="0" u="none" strike="noStrike" kern="1200" baseline="0" noProof="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3753849158"/>
                  </a:ext>
                </a:extLst>
              </a:tr>
              <a:tr h="1064394">
                <a:tc vMerge="1">
                  <a:txBody>
                    <a:bodyPr/>
                    <a:lstStyle/>
                    <a:p>
                      <a:pPr algn="ctr"/>
                      <a:endParaRPr lang="en-GB" sz="110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GB" sz="1100"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indent="0">
                        <a:buFont typeface="Wingdings" panose="05000000000000000000" pitchFamily="2" charset="2"/>
                        <a:buNone/>
                      </a:pPr>
                      <a:endParaRPr lang="en-GB" sz="800" b="0" i="0" u="none" strike="noStrike" baseline="0" noProof="0" dirty="0">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960838501"/>
                  </a:ext>
                </a:extLst>
              </a:tr>
              <a:tr h="1697445">
                <a:tc vMerge="1">
                  <a:txBody>
                    <a:bodyPr/>
                    <a:lstStyle/>
                    <a:p>
                      <a:pPr algn="ctr"/>
                      <a:endParaRPr lang="en-GB" sz="1600">
                        <a:solidFill>
                          <a:sysClr val="windowText" lastClr="0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a:solidFill>
                            <a:schemeClr val="tx1"/>
                          </a:solidFill>
                          <a:latin typeface="+mn-lt"/>
                          <a:ea typeface="+mn-ea"/>
                          <a:cs typeface="+mn-cs"/>
                        </a:rPr>
                        <a:t>Grammar and Spelling</a:t>
                      </a:r>
                    </a:p>
                    <a:p>
                      <a:pPr algn="ctr"/>
                      <a:endParaRPr lang="en-GB" sz="1100"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lang="en-GB" sz="900" b="1" kern="1200" baseline="0" dirty="0" smtClean="0">
                          <a:solidFill>
                            <a:schemeClr val="tx1"/>
                          </a:solidFill>
                          <a:latin typeface="+mn-lt"/>
                          <a:ea typeface="+mn-ea"/>
                          <a:cs typeface="+mn-cs"/>
                        </a:rPr>
                        <a:t>Spelling</a:t>
                      </a:r>
                      <a:endParaRPr lang="en-US" sz="900" b="0" i="0" u="none" strike="noStrike" kern="1200" baseline="0" noProof="0" dirty="0" smtClean="0">
                        <a:solidFill>
                          <a:schemeClr val="dk1"/>
                        </a:solidFill>
                        <a:latin typeface="+mn-lt"/>
                        <a:ea typeface="+mn-ea"/>
                        <a:cs typeface="+mn-cs"/>
                      </a:endParaRPr>
                    </a:p>
                    <a:p>
                      <a:pPr marL="171450" indent="-171450">
                        <a:buFont typeface="Wingdings" panose="05000000000000000000" pitchFamily="2" charset="2"/>
                        <a:buChar char="ü"/>
                      </a:pPr>
                      <a:r>
                        <a:rPr lang="en-US" sz="900" b="0" i="0" u="none" strike="noStrike" kern="1200" baseline="0" noProof="0" dirty="0" smtClean="0">
                          <a:solidFill>
                            <a:schemeClr val="dk1"/>
                          </a:solidFill>
                          <a:latin typeface="+mn-lt"/>
                          <a:ea typeface="+mn-ea"/>
                          <a:cs typeface="+mn-cs"/>
                        </a:rPr>
                        <a:t>Review Y3/4  HF spelling lists. </a:t>
                      </a:r>
                      <a:endParaRPr lang="en-GB" sz="900" b="1" kern="1200" baseline="0" dirty="0" smtClean="0">
                        <a:solidFill>
                          <a:schemeClr val="tx1"/>
                        </a:solidFill>
                        <a:latin typeface="+mn-lt"/>
                        <a:ea typeface="+mn-ea"/>
                        <a:cs typeface="+mn-cs"/>
                      </a:endParaRPr>
                    </a:p>
                    <a:p>
                      <a:pPr marL="171450" indent="-171450">
                        <a:buFont typeface="Wingdings" panose="05000000000000000000" pitchFamily="2" charset="2"/>
                        <a:buChar char="ü"/>
                      </a:pPr>
                      <a:r>
                        <a:rPr lang="en-US" sz="900" b="0" i="0" u="none" strike="noStrike" kern="1200" baseline="0" noProof="0" dirty="0" smtClean="0">
                          <a:solidFill>
                            <a:schemeClr val="dk1"/>
                          </a:solidFill>
                          <a:latin typeface="+mn-lt"/>
                          <a:ea typeface="+mn-ea"/>
                          <a:cs typeface="+mn-cs"/>
                        </a:rPr>
                        <a:t>Unstressed vowels in polysyllabic words ( definite, desperate) </a:t>
                      </a:r>
                    </a:p>
                    <a:p>
                      <a:pPr marL="171450" indent="-171450">
                        <a:buFont typeface="Wingdings" panose="05000000000000000000" pitchFamily="2" charset="2"/>
                        <a:buChar char="ü"/>
                      </a:pPr>
                      <a:r>
                        <a:rPr lang="en-US" sz="900" b="0" i="0" u="none" strike="noStrike" kern="1200" baseline="0" noProof="0" dirty="0" smtClean="0">
                          <a:solidFill>
                            <a:schemeClr val="dk1"/>
                          </a:solidFill>
                          <a:latin typeface="+mn-lt"/>
                          <a:ea typeface="+mn-ea"/>
                          <a:cs typeface="+mn-cs"/>
                        </a:rPr>
                        <a:t>Verb prefixes de- and re-  (deflate, recycle…)</a:t>
                      </a:r>
                    </a:p>
                    <a:p>
                      <a:pPr marL="171450" indent="-171450">
                        <a:buFont typeface="Wingdings" panose="05000000000000000000" pitchFamily="2" charset="2"/>
                        <a:buChar char="ü"/>
                      </a:pPr>
                      <a:r>
                        <a:rPr lang="en-US" sz="900" b="0" i="0" u="none" strike="noStrike" kern="1200" baseline="0" noProof="0" dirty="0" smtClean="0">
                          <a:solidFill>
                            <a:schemeClr val="dk1"/>
                          </a:solidFill>
                          <a:latin typeface="+mn-lt"/>
                          <a:ea typeface="+mn-ea"/>
                          <a:cs typeface="+mn-cs"/>
                        </a:rPr>
                        <a:t>Prefix over-  (overthrow, overslept, overcook…)  </a:t>
                      </a:r>
                    </a:p>
                    <a:p>
                      <a:pPr marL="171450" indent="-171450">
                        <a:buFont typeface="Wingdings" panose="05000000000000000000" pitchFamily="2" charset="2"/>
                        <a:buChar char="ü"/>
                      </a:pPr>
                      <a:r>
                        <a:rPr lang="en-US" sz="900" b="0" i="0" u="none" strike="noStrike" kern="1200" baseline="0" noProof="0" dirty="0" smtClean="0">
                          <a:solidFill>
                            <a:schemeClr val="dk1"/>
                          </a:solidFill>
                          <a:latin typeface="+mn-lt"/>
                          <a:ea typeface="+mn-ea"/>
                          <a:cs typeface="+mn-cs"/>
                        </a:rPr>
                        <a:t>Convert nouns or verbs to adjectives by adding the suffix –</a:t>
                      </a:r>
                      <a:r>
                        <a:rPr lang="en-US" sz="900" b="0" i="0" u="none" strike="noStrike" kern="1200" baseline="0" noProof="0" dirty="0" err="1" smtClean="0">
                          <a:solidFill>
                            <a:schemeClr val="dk1"/>
                          </a:solidFill>
                          <a:latin typeface="+mn-lt"/>
                          <a:ea typeface="+mn-ea"/>
                          <a:cs typeface="+mn-cs"/>
                        </a:rPr>
                        <a:t>ful</a:t>
                      </a:r>
                      <a:r>
                        <a:rPr lang="en-US" sz="900" b="0" i="0" u="none" strike="noStrike" kern="1200" baseline="0" noProof="0" dirty="0" smtClean="0">
                          <a:solidFill>
                            <a:schemeClr val="dk1"/>
                          </a:solidFill>
                          <a:latin typeface="+mn-lt"/>
                          <a:ea typeface="+mn-ea"/>
                          <a:cs typeface="+mn-cs"/>
                        </a:rPr>
                        <a:t> (boastful, doubtful, faithful…) </a:t>
                      </a:r>
                    </a:p>
                    <a:p>
                      <a:pPr marL="171450" indent="-171450">
                        <a:buFont typeface="Wingdings" panose="05000000000000000000" pitchFamily="2" charset="2"/>
                        <a:buChar char="ü"/>
                      </a:pPr>
                      <a:r>
                        <a:rPr lang="en-US" sz="900" b="0" i="0" u="none" strike="noStrike" kern="1200" baseline="0" noProof="0" dirty="0" smtClean="0">
                          <a:solidFill>
                            <a:schemeClr val="dk1"/>
                          </a:solidFill>
                          <a:latin typeface="+mn-lt"/>
                          <a:ea typeface="+mn-ea"/>
                          <a:cs typeface="+mn-cs"/>
                        </a:rPr>
                        <a:t>Convert nouns or verbs to adjectives by adding the suffix –</a:t>
                      </a:r>
                      <a:r>
                        <a:rPr lang="en-US" sz="900" b="0" i="0" u="none" strike="noStrike" kern="1200" baseline="0" noProof="0" dirty="0" err="1" smtClean="0">
                          <a:solidFill>
                            <a:schemeClr val="dk1"/>
                          </a:solidFill>
                          <a:latin typeface="+mn-lt"/>
                          <a:ea typeface="+mn-ea"/>
                          <a:cs typeface="+mn-cs"/>
                        </a:rPr>
                        <a:t>ive</a:t>
                      </a:r>
                      <a:r>
                        <a:rPr lang="en-US" sz="900" b="0" i="0" u="none" strike="noStrike" kern="1200" baseline="0" noProof="0" dirty="0" smtClean="0">
                          <a:solidFill>
                            <a:schemeClr val="dk1"/>
                          </a:solidFill>
                          <a:latin typeface="+mn-lt"/>
                          <a:ea typeface="+mn-ea"/>
                          <a:cs typeface="+mn-cs"/>
                        </a:rPr>
                        <a:t>  (attractive, creative, appreciative …)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900" b="0" i="0" u="none" strike="noStrike" kern="1200" baseline="0" noProof="0" dirty="0" smtClean="0">
                          <a:solidFill>
                            <a:schemeClr val="dk1"/>
                          </a:solidFill>
                          <a:latin typeface="+mn-lt"/>
                          <a:ea typeface="+mn-ea"/>
                          <a:cs typeface="+mn-cs"/>
                        </a:rPr>
                        <a:t>Convert nouns or verbs to adjectives by adding the suffix –al (musical, political, accidental…)</a:t>
                      </a:r>
                    </a:p>
                    <a:p>
                      <a:pPr marL="171450" indent="-171450">
                        <a:buFont typeface="Wingdings" panose="05000000000000000000" pitchFamily="2" charset="2"/>
                        <a:buChar char="ü"/>
                      </a:pPr>
                      <a:endParaRPr lang="en-US" sz="900" b="0" i="0" u="none" strike="noStrike" kern="1200" baseline="0" noProof="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lvl="0" indent="-171450">
                        <a:buFont typeface="Wingdings" panose="05000000000000000000" pitchFamily="2" charset="2"/>
                        <a:buChar char="ü"/>
                      </a:pPr>
                      <a:r>
                        <a:rPr lang="en-US" sz="900" kern="1200" dirty="0" smtClean="0">
                          <a:solidFill>
                            <a:schemeClr val="dk1"/>
                          </a:solidFill>
                          <a:latin typeface="+mn-lt"/>
                          <a:ea typeface="+mn-ea"/>
                          <a:cs typeface="+mn-cs"/>
                        </a:rPr>
                        <a:t>Link ideas across paragraphs using adverbials of time [for example, later], place [for example, nearby] and number [for example, secondly] or tense choices [for example, he had seen her before]</a:t>
                      </a:r>
                    </a:p>
                    <a:p>
                      <a:pPr marL="171450" lvl="0" indent="-171450">
                        <a:buFont typeface="Wingdings" panose="05000000000000000000" pitchFamily="2" charset="2"/>
                        <a:buChar char="ü"/>
                      </a:pPr>
                      <a:r>
                        <a:rPr lang="en-US" sz="900" kern="1200" dirty="0" smtClean="0">
                          <a:solidFill>
                            <a:schemeClr val="dk1"/>
                          </a:solidFill>
                          <a:latin typeface="+mn-lt"/>
                          <a:ea typeface="+mn-ea"/>
                          <a:cs typeface="+mn-cs"/>
                        </a:rPr>
                        <a:t>Verb prefixes [for example, dis–, de–, </a:t>
                      </a:r>
                      <a:r>
                        <a:rPr lang="en-US" sz="900" kern="1200" dirty="0" err="1" smtClean="0">
                          <a:solidFill>
                            <a:schemeClr val="dk1"/>
                          </a:solidFill>
                          <a:latin typeface="+mn-lt"/>
                          <a:ea typeface="+mn-ea"/>
                          <a:cs typeface="+mn-cs"/>
                        </a:rPr>
                        <a:t>mis</a:t>
                      </a:r>
                      <a:r>
                        <a:rPr lang="en-US" sz="900" kern="1200" dirty="0" smtClean="0">
                          <a:solidFill>
                            <a:schemeClr val="dk1"/>
                          </a:solidFill>
                          <a:latin typeface="+mn-lt"/>
                          <a:ea typeface="+mn-ea"/>
                          <a:cs typeface="+mn-cs"/>
                        </a:rPr>
                        <a:t>–, over– and re–</a:t>
                      </a:r>
                    </a:p>
                    <a:p>
                      <a:pPr marL="171450" lvl="0" indent="-171450">
                        <a:buFont typeface="Wingdings" panose="05000000000000000000" pitchFamily="2" charset="2"/>
                        <a:buChar char="ü"/>
                      </a:pPr>
                      <a:r>
                        <a:rPr lang="en-US" sz="900" kern="1200" dirty="0" smtClean="0">
                          <a:solidFill>
                            <a:schemeClr val="dk1"/>
                          </a:solidFill>
                          <a:latin typeface="+mn-lt"/>
                          <a:ea typeface="+mn-ea"/>
                          <a:cs typeface="+mn-cs"/>
                        </a:rPr>
                        <a:t>Converting nouns or adjectives into verbs using suffixes [for example, – ate; –</a:t>
                      </a:r>
                      <a:r>
                        <a:rPr lang="en-US" sz="900" kern="1200" dirty="0" err="1" smtClean="0">
                          <a:solidFill>
                            <a:schemeClr val="dk1"/>
                          </a:solidFill>
                          <a:latin typeface="+mn-lt"/>
                          <a:ea typeface="+mn-ea"/>
                          <a:cs typeface="+mn-cs"/>
                        </a:rPr>
                        <a:t>ise</a:t>
                      </a:r>
                      <a:r>
                        <a:rPr lang="en-US" sz="900" kern="1200" dirty="0" smtClean="0">
                          <a:solidFill>
                            <a:schemeClr val="dk1"/>
                          </a:solidFill>
                          <a:latin typeface="+mn-lt"/>
                          <a:ea typeface="+mn-ea"/>
                          <a:cs typeface="+mn-cs"/>
                        </a:rPr>
                        <a:t>; – </a:t>
                      </a:r>
                      <a:r>
                        <a:rPr lang="en-US" sz="900" kern="1200" dirty="0" err="1" smtClean="0">
                          <a:solidFill>
                            <a:schemeClr val="dk1"/>
                          </a:solidFill>
                          <a:latin typeface="+mn-lt"/>
                          <a:ea typeface="+mn-ea"/>
                          <a:cs typeface="+mn-cs"/>
                        </a:rPr>
                        <a:t>ify</a:t>
                      </a:r>
                      <a:r>
                        <a:rPr lang="en-US" sz="900" kern="1200" dirty="0" smtClean="0">
                          <a:solidFill>
                            <a:schemeClr val="dk1"/>
                          </a:solidFill>
                          <a:latin typeface="+mn-lt"/>
                          <a:ea typeface="+mn-ea"/>
                          <a:cs typeface="+mn-cs"/>
                        </a:rPr>
                        <a:t>] </a:t>
                      </a:r>
                      <a:endParaRPr lang="en-US" sz="900" b="0" i="0" u="none" strike="noStrike" kern="1200" baseline="0" noProof="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0232514"/>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6583" y="259080"/>
            <a:ext cx="441767" cy="441767"/>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915982497"/>
              </p:ext>
            </p:extLst>
          </p:nvPr>
        </p:nvGraphicFramePr>
        <p:xfrm>
          <a:off x="7096125" y="868680"/>
          <a:ext cx="4895578" cy="5445034"/>
        </p:xfrm>
        <a:graphic>
          <a:graphicData uri="http://schemas.openxmlformats.org/drawingml/2006/table">
            <a:tbl>
              <a:tblPr firstRow="1" bandRow="1">
                <a:tableStyleId>{5C22544A-7EE6-4342-B048-85BDC9FD1C3A}</a:tableStyleId>
              </a:tblPr>
              <a:tblGrid>
                <a:gridCol w="456532">
                  <a:extLst>
                    <a:ext uri="{9D8B030D-6E8A-4147-A177-3AD203B41FA5}">
                      <a16:colId xmlns:a16="http://schemas.microsoft.com/office/drawing/2014/main" val="1030838207"/>
                    </a:ext>
                  </a:extLst>
                </a:gridCol>
                <a:gridCol w="4439046">
                  <a:extLst>
                    <a:ext uri="{9D8B030D-6E8A-4147-A177-3AD203B41FA5}">
                      <a16:colId xmlns:a16="http://schemas.microsoft.com/office/drawing/2014/main" val="393403512"/>
                    </a:ext>
                  </a:extLst>
                </a:gridCol>
              </a:tblGrid>
              <a:tr h="5445034">
                <a:tc>
                  <a:txBody>
                    <a:bodyPr/>
                    <a:lstStyle/>
                    <a:p>
                      <a:pPr algn="ctr"/>
                      <a:r>
                        <a:rPr lang="en-GB" sz="1600" dirty="0">
                          <a:solidFill>
                            <a:schemeClr val="tx1"/>
                          </a:solidFill>
                        </a:rPr>
                        <a:t>MATHS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a:buNone/>
                        <a:tabLst/>
                        <a:defRPr/>
                      </a:pPr>
                      <a:r>
                        <a:rPr lang="en-US" sz="1100" b="1" i="0" u="sng" strike="noStrike" kern="1200" noProof="0" dirty="0" smtClean="0">
                          <a:solidFill>
                            <a:schemeClr val="tx1"/>
                          </a:solidFill>
                          <a:effectLst>
                            <a:outerShdw blurRad="38100" dist="38100" dir="2700000" algn="tl">
                              <a:srgbClr val="000000">
                                <a:alpha val="43137"/>
                              </a:srgbClr>
                            </a:outerShdw>
                          </a:effectLst>
                        </a:rPr>
                        <a:t>SHAPE</a:t>
                      </a:r>
                      <a:r>
                        <a:rPr lang="en-US" sz="1100" b="1" i="0" u="sng" strike="noStrike" kern="1200" baseline="0" noProof="0" dirty="0" smtClean="0">
                          <a:solidFill>
                            <a:schemeClr val="tx1"/>
                          </a:solidFill>
                          <a:effectLst>
                            <a:outerShdw blurRad="38100" dist="38100" dir="2700000" algn="tl">
                              <a:srgbClr val="000000">
                                <a:alpha val="43137"/>
                              </a:srgbClr>
                            </a:outerShdw>
                          </a:effectLst>
                        </a:rPr>
                        <a:t> – DECIMALS </a:t>
                      </a:r>
                      <a:r>
                        <a:rPr lang="en-US" sz="1100" b="1" i="0" u="sng" strike="noStrike" kern="1200" noProof="0" dirty="0" smtClean="0">
                          <a:solidFill>
                            <a:schemeClr val="tx1"/>
                          </a:solidFill>
                          <a:effectLst>
                            <a:outerShdw blurRad="38100" dist="38100" dir="2700000" algn="tl">
                              <a:srgbClr val="000000">
                                <a:alpha val="43137"/>
                              </a:srgbClr>
                            </a:outerShdw>
                          </a:effectLst>
                        </a:rPr>
                        <a:t>BLOCK (cont.)</a:t>
                      </a:r>
                      <a:endParaRPr lang="en-US" sz="1100" b="1" i="0" u="sng" strike="noStrike" kern="1200" noProof="0" dirty="0">
                        <a:solidFill>
                          <a:schemeClr val="tx1"/>
                        </a:solidFill>
                        <a:effectLst>
                          <a:outerShdw blurRad="38100" dist="38100" dir="2700000" algn="tl">
                            <a:srgbClr val="000000">
                              <a:alpha val="43137"/>
                            </a:srgbClr>
                          </a:outerShdw>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smtClean="0">
                          <a:solidFill>
                            <a:schemeClr val="tx1"/>
                          </a:solidFill>
                          <a:effectLst/>
                        </a:rPr>
                        <a:t>Step </a:t>
                      </a:r>
                      <a:r>
                        <a:rPr lang="en-US" sz="1100" b="0" i="0" u="none" strike="noStrike" kern="1200" noProof="0" dirty="0">
                          <a:solidFill>
                            <a:schemeClr val="tx1"/>
                          </a:solidFill>
                          <a:effectLst/>
                        </a:rPr>
                        <a:t>6 </a:t>
                      </a:r>
                      <a:r>
                        <a:rPr lang="en-US" sz="1100" b="0" i="0" u="none" strike="noStrike" kern="1200" noProof="0" dirty="0" smtClean="0">
                          <a:solidFill>
                            <a:schemeClr val="tx1"/>
                          </a:solidFill>
                          <a:effectLst/>
                        </a:rPr>
                        <a:t>Add decimals with different numbers</a:t>
                      </a:r>
                      <a:r>
                        <a:rPr lang="en-US" sz="1100" b="0" i="0" u="none" strike="noStrike" kern="1200" baseline="0" noProof="0" dirty="0" smtClean="0">
                          <a:solidFill>
                            <a:schemeClr val="tx1"/>
                          </a:solidFill>
                          <a:effectLst/>
                        </a:rPr>
                        <a:t> of decimal places</a:t>
                      </a:r>
                      <a:endParaRPr lang="en-US" sz="1100" b="0" i="0" u="none" strike="noStrike" kern="1200" noProof="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a:solidFill>
                            <a:schemeClr val="tx1"/>
                          </a:solidFill>
                          <a:effectLst/>
                        </a:rPr>
                        <a:t>Step 7 </a:t>
                      </a:r>
                      <a:r>
                        <a:rPr lang="en-US" sz="1100" b="0" i="0" u="none" strike="noStrike" kern="1200" noProof="0" dirty="0" smtClean="0">
                          <a:solidFill>
                            <a:schemeClr val="tx1"/>
                          </a:solidFill>
                          <a:effectLst/>
                        </a:rPr>
                        <a:t>Subtract decimals with different number of decimal places</a:t>
                      </a:r>
                      <a:endParaRPr lang="en-US" sz="1100" b="0" i="0" u="none" strike="noStrike" kern="1200" noProof="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a:solidFill>
                            <a:schemeClr val="tx1"/>
                          </a:solidFill>
                          <a:effectLst/>
                        </a:rPr>
                        <a:t>Step </a:t>
                      </a:r>
                      <a:r>
                        <a:rPr lang="en-US" sz="1100" b="0" i="0" u="none" strike="noStrike" kern="1200" noProof="0" dirty="0" smtClean="0">
                          <a:solidFill>
                            <a:schemeClr val="tx1"/>
                          </a:solidFill>
                          <a:effectLst/>
                        </a:rPr>
                        <a:t>8</a:t>
                      </a:r>
                      <a:r>
                        <a:rPr lang="en-US" sz="1100" b="0" i="0" u="none" strike="noStrike" kern="1200" baseline="0" noProof="0" dirty="0" smtClean="0">
                          <a:solidFill>
                            <a:schemeClr val="tx1"/>
                          </a:solidFill>
                          <a:effectLst/>
                        </a:rPr>
                        <a:t> Efficient strategies for adding and subtracting decimals</a:t>
                      </a:r>
                      <a:endParaRPr lang="en-US" sz="1100" b="0" i="0" u="none" strike="noStrike" kern="1200" noProof="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a:solidFill>
                            <a:schemeClr val="tx1"/>
                          </a:solidFill>
                          <a:effectLst/>
                        </a:rPr>
                        <a:t>Step 9 </a:t>
                      </a:r>
                      <a:r>
                        <a:rPr lang="en-US" sz="1100" b="0" i="0" u="none" strike="noStrike" kern="1200" noProof="0" dirty="0" smtClean="0">
                          <a:solidFill>
                            <a:schemeClr val="tx1"/>
                          </a:solidFill>
                          <a:effectLst/>
                        </a:rPr>
                        <a:t>Decimal sequences</a:t>
                      </a:r>
                      <a:endParaRPr lang="en-US" sz="1100" b="0" i="0" u="none" strike="noStrike" kern="1200" noProof="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endParaRPr lang="en-US" sz="1100" b="0" i="0" u="none" strike="noStrike" kern="1200" noProof="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r>
                        <a:rPr lang="en-US" sz="1100" b="1" i="0" u="sng" strike="noStrike" kern="1200" noProof="0" dirty="0" smtClean="0">
                          <a:solidFill>
                            <a:schemeClr val="tx1"/>
                          </a:solidFill>
                          <a:effectLst>
                            <a:outerShdw blurRad="38100" dist="38100" dir="2700000" algn="tl">
                              <a:srgbClr val="000000">
                                <a:alpha val="43137"/>
                              </a:srgbClr>
                            </a:outerShdw>
                          </a:effectLst>
                        </a:rPr>
                        <a:t>NEGATIVE</a:t>
                      </a:r>
                      <a:r>
                        <a:rPr lang="en-US" sz="1100" b="1" i="0" u="sng" strike="noStrike" kern="1200" baseline="0" noProof="0" dirty="0" smtClean="0">
                          <a:solidFill>
                            <a:schemeClr val="tx1"/>
                          </a:solidFill>
                          <a:effectLst>
                            <a:outerShdw blurRad="38100" dist="38100" dir="2700000" algn="tl">
                              <a:srgbClr val="000000">
                                <a:alpha val="43137"/>
                              </a:srgbClr>
                            </a:outerShdw>
                          </a:effectLst>
                        </a:rPr>
                        <a:t> NUMBERS </a:t>
                      </a:r>
                      <a:endParaRPr lang="en-US" sz="1100" b="1" i="0" u="sng" strike="noStrike" kern="1200" noProof="0" dirty="0">
                        <a:solidFill>
                          <a:schemeClr val="tx1"/>
                        </a:solidFill>
                        <a:effectLst>
                          <a:outerShdw blurRad="38100" dist="38100" dir="2700000" algn="tl">
                            <a:srgbClr val="000000">
                              <a:alpha val="43137"/>
                            </a:srgbClr>
                          </a:outerShdw>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a:solidFill>
                            <a:schemeClr val="tx1"/>
                          </a:solidFill>
                          <a:effectLst/>
                        </a:rPr>
                        <a:t>Step 1 </a:t>
                      </a:r>
                      <a:r>
                        <a:rPr lang="en-US" sz="1100" b="0" i="0" u="none" strike="noStrike" kern="1200" noProof="0" dirty="0" smtClean="0">
                          <a:solidFill>
                            <a:schemeClr val="tx1"/>
                          </a:solidFill>
                          <a:effectLst/>
                        </a:rPr>
                        <a:t>Understand negative numbers</a:t>
                      </a:r>
                      <a:endParaRPr lang="en-US" sz="1100" b="0" i="0" u="none" strike="noStrike" kern="1200" noProof="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a:solidFill>
                            <a:schemeClr val="tx1"/>
                          </a:solidFill>
                          <a:effectLst/>
                        </a:rPr>
                        <a:t>Step 2 </a:t>
                      </a:r>
                      <a:r>
                        <a:rPr lang="en-US" sz="1100" b="0" i="0" u="none" strike="noStrike" kern="1200" noProof="0" dirty="0" smtClean="0">
                          <a:solidFill>
                            <a:schemeClr val="tx1"/>
                          </a:solidFill>
                          <a:effectLst/>
                        </a:rPr>
                        <a:t>Count through zero</a:t>
                      </a:r>
                      <a:r>
                        <a:rPr lang="en-US" sz="1100" b="0" i="0" u="none" strike="noStrike" kern="1200" baseline="0" noProof="0" dirty="0" smtClean="0">
                          <a:solidFill>
                            <a:schemeClr val="tx1"/>
                          </a:solidFill>
                          <a:effectLst/>
                        </a:rPr>
                        <a:t> in 1s</a:t>
                      </a:r>
                      <a:endParaRPr lang="en-US" sz="1100" b="0" i="0" u="none" strike="noStrike" kern="1200" noProof="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a:solidFill>
                            <a:schemeClr val="tx1"/>
                          </a:solidFill>
                          <a:effectLst/>
                        </a:rPr>
                        <a:t>Step 3 </a:t>
                      </a:r>
                      <a:r>
                        <a:rPr lang="en-US" sz="1100" b="0" i="0" u="none" strike="noStrike" kern="1200" noProof="0" dirty="0" smtClean="0">
                          <a:solidFill>
                            <a:schemeClr val="tx1"/>
                          </a:solidFill>
                          <a:effectLst/>
                        </a:rPr>
                        <a:t>Count through zero in multiples</a:t>
                      </a:r>
                      <a:endParaRPr lang="en-US" sz="1100" b="0" i="0" u="none" strike="noStrike" kern="1200" noProof="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a:solidFill>
                            <a:schemeClr val="tx1"/>
                          </a:solidFill>
                          <a:effectLst/>
                        </a:rPr>
                        <a:t>Step 4 </a:t>
                      </a:r>
                      <a:r>
                        <a:rPr lang="en-US" sz="1100" b="0" i="0" u="none" strike="noStrike" kern="1200" noProof="0" dirty="0" smtClean="0">
                          <a:solidFill>
                            <a:schemeClr val="tx1"/>
                          </a:solidFill>
                          <a:effectLst/>
                        </a:rPr>
                        <a:t>Compare</a:t>
                      </a:r>
                      <a:r>
                        <a:rPr lang="en-US" sz="1100" b="0" i="0" u="none" strike="noStrike" kern="1200" baseline="0" noProof="0" dirty="0" smtClean="0">
                          <a:solidFill>
                            <a:schemeClr val="tx1"/>
                          </a:solidFill>
                          <a:effectLst/>
                        </a:rPr>
                        <a:t> and order negative numbers</a:t>
                      </a:r>
                      <a:endParaRPr lang="en-US" sz="1100" b="0" i="0" u="none" strike="noStrike" kern="1200" noProof="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a:solidFill>
                            <a:schemeClr val="tx1"/>
                          </a:solidFill>
                          <a:effectLst/>
                        </a:rPr>
                        <a:t>Step 5 </a:t>
                      </a:r>
                      <a:r>
                        <a:rPr lang="en-US" sz="1100" b="0" i="0" u="none" strike="noStrike" kern="1200" noProof="0" dirty="0" smtClean="0">
                          <a:solidFill>
                            <a:schemeClr val="tx1"/>
                          </a:solidFill>
                          <a:effectLst/>
                        </a:rPr>
                        <a:t>Find</a:t>
                      </a:r>
                      <a:r>
                        <a:rPr lang="en-US" sz="1100" b="0" i="0" u="none" strike="noStrike" kern="1200" baseline="0" noProof="0" dirty="0" smtClean="0">
                          <a:solidFill>
                            <a:schemeClr val="tx1"/>
                          </a:solidFill>
                          <a:effectLst/>
                        </a:rPr>
                        <a:t> the difference </a:t>
                      </a:r>
                      <a:endParaRPr lang="en-US" sz="1100" b="0" i="0" u="none" strike="noStrike" kern="1200" baseline="0" noProof="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endParaRPr lang="en-US" sz="1100" b="0" i="0" u="none" strike="noStrike" kern="1200" noProof="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r>
                        <a:rPr lang="en-US" sz="1100" b="1" i="0" u="sng" strike="noStrike" kern="1200" noProof="0" dirty="0" smtClean="0">
                          <a:solidFill>
                            <a:schemeClr val="tx1"/>
                          </a:solidFill>
                          <a:effectLst>
                            <a:outerShdw blurRad="38100" dist="38100" dir="2700000" algn="tl">
                              <a:srgbClr val="000000">
                                <a:alpha val="43137"/>
                              </a:srgbClr>
                            </a:outerShdw>
                          </a:effectLst>
                        </a:rPr>
                        <a:t>CONVERTING UNITS</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smtClean="0">
                          <a:solidFill>
                            <a:schemeClr val="tx1"/>
                          </a:solidFill>
                          <a:effectLst/>
                        </a:rPr>
                        <a:t>Step 1 Kilograms and </a:t>
                      </a:r>
                      <a:r>
                        <a:rPr lang="en-US" sz="1100" b="0" i="0" u="none" strike="noStrike" kern="1200" noProof="0" dirty="0" err="1" smtClean="0">
                          <a:solidFill>
                            <a:schemeClr val="tx1"/>
                          </a:solidFill>
                          <a:effectLst/>
                        </a:rPr>
                        <a:t>kilometres</a:t>
                      </a:r>
                      <a:endParaRPr lang="en-US" sz="1100" b="0" i="0" u="none" strike="noStrike" kern="1200" noProof="0" dirty="0" smtClean="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smtClean="0">
                          <a:solidFill>
                            <a:schemeClr val="tx1"/>
                          </a:solidFill>
                          <a:effectLst/>
                        </a:rPr>
                        <a:t>Step 2 </a:t>
                      </a:r>
                      <a:r>
                        <a:rPr lang="en-US" sz="1100" b="0" i="0" u="none" strike="noStrike" kern="1200" noProof="0" dirty="0" err="1" smtClean="0">
                          <a:solidFill>
                            <a:schemeClr val="tx1"/>
                          </a:solidFill>
                          <a:effectLst/>
                        </a:rPr>
                        <a:t>Millimetres</a:t>
                      </a:r>
                      <a:r>
                        <a:rPr lang="en-US" sz="1100" b="0" i="0" u="none" strike="noStrike" kern="1200" baseline="0" noProof="0" dirty="0" smtClean="0">
                          <a:solidFill>
                            <a:schemeClr val="tx1"/>
                          </a:solidFill>
                          <a:effectLst/>
                        </a:rPr>
                        <a:t> and </a:t>
                      </a:r>
                      <a:r>
                        <a:rPr lang="en-US" sz="1100" b="0" i="0" u="none" strike="noStrike" kern="1200" baseline="0" noProof="0" dirty="0" err="1" smtClean="0">
                          <a:solidFill>
                            <a:schemeClr val="tx1"/>
                          </a:solidFill>
                          <a:effectLst/>
                        </a:rPr>
                        <a:t>millilitres</a:t>
                      </a:r>
                      <a:r>
                        <a:rPr lang="en-US" sz="1100" b="0" i="0" u="none" strike="noStrike" kern="1200" baseline="0" noProof="0" dirty="0" smtClean="0">
                          <a:solidFill>
                            <a:schemeClr val="tx1"/>
                          </a:solidFill>
                          <a:effectLst/>
                        </a:rPr>
                        <a:t> </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baseline="0" noProof="0" dirty="0" smtClean="0">
                          <a:solidFill>
                            <a:schemeClr val="tx1"/>
                          </a:solidFill>
                          <a:effectLst/>
                        </a:rPr>
                        <a:t>Step 3 Convert units of length</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baseline="0" noProof="0" dirty="0" smtClean="0">
                          <a:solidFill>
                            <a:schemeClr val="tx1"/>
                          </a:solidFill>
                          <a:effectLst/>
                        </a:rPr>
                        <a:t>Step 4 Convert between metric and imperial units</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baseline="0" noProof="0" dirty="0" smtClean="0">
                          <a:solidFill>
                            <a:schemeClr val="tx1"/>
                          </a:solidFill>
                          <a:effectLst/>
                        </a:rPr>
                        <a:t>Step 5 Convert units of time</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baseline="0" noProof="0" dirty="0" smtClean="0">
                          <a:solidFill>
                            <a:schemeClr val="tx1"/>
                          </a:solidFill>
                          <a:effectLst/>
                        </a:rPr>
                        <a:t>Step 6 Calculate with timetables</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endParaRPr lang="en-US" sz="1100" b="0" i="0" u="none" strike="noStrike" kern="1200" baseline="0" noProof="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r>
                        <a:rPr lang="en-US" sz="1100" b="1" i="0" u="sng" strike="noStrike" kern="1200" noProof="0" dirty="0" smtClean="0">
                          <a:solidFill>
                            <a:schemeClr val="tx1"/>
                          </a:solidFill>
                          <a:effectLst>
                            <a:outerShdw blurRad="38100" dist="38100" dir="2700000" algn="tl">
                              <a:srgbClr val="000000">
                                <a:alpha val="43137"/>
                              </a:srgbClr>
                            </a:outerShdw>
                          </a:effectLst>
                        </a:rPr>
                        <a:t>VOLUME</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smtClean="0">
                          <a:solidFill>
                            <a:schemeClr val="tx1"/>
                          </a:solidFill>
                          <a:effectLst/>
                        </a:rPr>
                        <a:t>Step 1 Cubic </a:t>
                      </a:r>
                      <a:r>
                        <a:rPr lang="en-US" sz="1100" b="0" i="0" u="none" strike="noStrike" kern="1200" noProof="0" dirty="0" err="1" smtClean="0">
                          <a:solidFill>
                            <a:schemeClr val="tx1"/>
                          </a:solidFill>
                          <a:effectLst/>
                        </a:rPr>
                        <a:t>centimetres</a:t>
                      </a:r>
                      <a:endParaRPr lang="en-US" sz="1100" b="0" i="0" u="none" strike="noStrike" kern="1200" noProof="0" dirty="0" smtClean="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noProof="0" dirty="0" smtClean="0">
                          <a:solidFill>
                            <a:schemeClr val="tx1"/>
                          </a:solidFill>
                          <a:effectLst/>
                        </a:rPr>
                        <a:t>Step 2 Compare</a:t>
                      </a:r>
                      <a:r>
                        <a:rPr lang="en-US" sz="1100" b="0" i="0" u="none" strike="noStrike" kern="1200" baseline="0" noProof="0" dirty="0" smtClean="0">
                          <a:solidFill>
                            <a:schemeClr val="tx1"/>
                          </a:solidFill>
                          <a:effectLst/>
                        </a:rPr>
                        <a:t> volume </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baseline="0" noProof="0" dirty="0" smtClean="0">
                          <a:solidFill>
                            <a:schemeClr val="tx1"/>
                          </a:solidFill>
                          <a:effectLst/>
                        </a:rPr>
                        <a:t>Step 3 Estimate volume </a:t>
                      </a:r>
                    </a:p>
                    <a:p>
                      <a:pPr marL="171450" marR="0" lvl="0" indent="-171450" algn="l" defTabSz="914400" rtl="0" eaLnBrk="1" fontAlgn="auto" latinLnBrk="0" hangingPunct="1">
                        <a:lnSpc>
                          <a:spcPct val="100000"/>
                        </a:lnSpc>
                        <a:spcBef>
                          <a:spcPts val="0"/>
                        </a:spcBef>
                        <a:spcAft>
                          <a:spcPts val="0"/>
                        </a:spcAft>
                        <a:buClrTx/>
                        <a:buSzTx/>
                        <a:buFont typeface="Wingdings"/>
                        <a:buChar char="ü"/>
                        <a:tabLst/>
                        <a:defRPr/>
                      </a:pPr>
                      <a:r>
                        <a:rPr lang="en-US" sz="1100" b="0" i="0" u="none" strike="noStrike" kern="1200" baseline="0" noProof="0" dirty="0" smtClean="0">
                          <a:solidFill>
                            <a:schemeClr val="tx1"/>
                          </a:solidFill>
                          <a:effectLst/>
                        </a:rPr>
                        <a:t>Step 4 Estimate capacity </a:t>
                      </a:r>
                    </a:p>
                    <a:p>
                      <a:pPr marL="0" marR="0" lvl="0" indent="0" algn="l" defTabSz="914400" rtl="0" eaLnBrk="1" fontAlgn="auto" latinLnBrk="0" hangingPunct="1">
                        <a:lnSpc>
                          <a:spcPct val="100000"/>
                        </a:lnSpc>
                        <a:spcBef>
                          <a:spcPts val="0"/>
                        </a:spcBef>
                        <a:spcAft>
                          <a:spcPts val="0"/>
                        </a:spcAft>
                        <a:buClrTx/>
                        <a:buSzTx/>
                        <a:buFont typeface="Wingdings"/>
                        <a:buNone/>
                        <a:tabLst/>
                        <a:defRPr/>
                      </a:pPr>
                      <a:endParaRPr lang="en-US" sz="1100" b="1" i="0" u="none" strike="noStrike" kern="1200" baseline="0" noProof="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endParaRPr lang="en-US" sz="1100" b="0" i="0" u="none" strike="noStrike" kern="1200" noProof="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endParaRPr lang="en-US" sz="1100" b="0" i="0" u="none" strike="noStrike" kern="1200" noProof="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endParaRPr lang="en-US" sz="1050" b="0" i="0" u="none" strike="noStrike" kern="1200" noProof="0" dirty="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05902"/>
                  </a:ext>
                </a:extLst>
              </a:tr>
            </a:tbl>
          </a:graphicData>
        </a:graphic>
      </p:graphicFrame>
      <p:pic>
        <p:nvPicPr>
          <p:cNvPr id="3" name="Picture 2"/>
          <p:cNvPicPr>
            <a:picLocks noChangeAspect="1"/>
          </p:cNvPicPr>
          <p:nvPr/>
        </p:nvPicPr>
        <p:blipFill>
          <a:blip r:embed="rId4"/>
          <a:stretch>
            <a:fillRect/>
          </a:stretch>
        </p:blipFill>
        <p:spPr>
          <a:xfrm>
            <a:off x="1012167" y="1447419"/>
            <a:ext cx="5979184" cy="1058037"/>
          </a:xfrm>
          <a:prstGeom prst="rect">
            <a:avLst/>
          </a:prstGeom>
        </p:spPr>
      </p:pic>
      <p:pic>
        <p:nvPicPr>
          <p:cNvPr id="12" name="Picture 11"/>
          <p:cNvPicPr>
            <a:picLocks noChangeAspect="1"/>
          </p:cNvPicPr>
          <p:nvPr/>
        </p:nvPicPr>
        <p:blipFill>
          <a:blip r:embed="rId5"/>
          <a:stretch>
            <a:fillRect/>
          </a:stretch>
        </p:blipFill>
        <p:spPr>
          <a:xfrm>
            <a:off x="1012168" y="2505456"/>
            <a:ext cx="5979184" cy="2298192"/>
          </a:xfrm>
          <a:prstGeom prst="rect">
            <a:avLst/>
          </a:prstGeom>
        </p:spPr>
      </p:pic>
    </p:spTree>
    <p:extLst>
      <p:ext uri="{BB962C8B-B14F-4D97-AF65-F5344CB8AC3E}">
        <p14:creationId xmlns:p14="http://schemas.microsoft.com/office/powerpoint/2010/main" val="3161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56754" y="180975"/>
            <a:ext cx="11843657" cy="609600"/>
            <a:chOff x="105289350" y="106860975"/>
            <a:chExt cx="9777600" cy="609600"/>
          </a:xfrm>
        </p:grpSpPr>
        <p:sp>
          <p:nvSpPr>
            <p:cNvPr id="5" name="Rectangle 3"/>
            <p:cNvSpPr>
              <a:spLocks noChangeArrowheads="1"/>
            </p:cNvSpPr>
            <p:nvPr/>
          </p:nvSpPr>
          <p:spPr bwMode="auto">
            <a:xfrm>
              <a:off x="105289350" y="106860975"/>
              <a:ext cx="9777600" cy="609600"/>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 Box 4"/>
            <p:cNvSpPr txBox="1">
              <a:spLocks noChangeArrowheads="1"/>
            </p:cNvSpPr>
            <p:nvPr/>
          </p:nvSpPr>
          <p:spPr bwMode="auto">
            <a:xfrm>
              <a:off x="107198160" y="106939080"/>
              <a:ext cx="5791200" cy="5029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a:ln>
                    <a:noFill/>
                  </a:ln>
                  <a:effectLst/>
                  <a:latin typeface="Calibri" panose="020F0502020204030204" pitchFamily="34" charset="0"/>
                </a:rPr>
                <a:t>St Benedict’s Catholic Primary School</a:t>
              </a:r>
            </a:p>
          </p:txBody>
        </p:sp>
      </p:grpSp>
      <p:grpSp>
        <p:nvGrpSpPr>
          <p:cNvPr id="7" name="Group 5"/>
          <p:cNvGrpSpPr>
            <a:grpSpLocks/>
          </p:cNvGrpSpPr>
          <p:nvPr/>
        </p:nvGrpSpPr>
        <p:grpSpPr bwMode="auto">
          <a:xfrm>
            <a:off x="177536" y="6320976"/>
            <a:ext cx="11843655" cy="258762"/>
            <a:chOff x="105289350" y="113278920"/>
            <a:chExt cx="9777600" cy="227655"/>
          </a:xfrm>
        </p:grpSpPr>
        <p:sp>
          <p:nvSpPr>
            <p:cNvPr id="8" name="Text Box 6"/>
            <p:cNvSpPr txBox="1">
              <a:spLocks noChangeArrowheads="1"/>
            </p:cNvSpPr>
            <p:nvPr/>
          </p:nvSpPr>
          <p:spPr bwMode="auto">
            <a:xfrm>
              <a:off x="105289350" y="113278920"/>
              <a:ext cx="9777600" cy="227655"/>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p:cNvSpPr txBox="1">
              <a:spLocks noChangeArrowheads="1"/>
            </p:cNvSpPr>
            <p:nvPr/>
          </p:nvSpPr>
          <p:spPr bwMode="auto">
            <a:xfrm>
              <a:off x="107640120" y="113278920"/>
              <a:ext cx="5074920" cy="1676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1" u="none" strike="noStrike" cap="none" normalizeH="0" baseline="0">
                  <a:ln>
                    <a:noFill/>
                  </a:ln>
                  <a:effectLst/>
                  <a:latin typeface="Calibri" panose="020F0502020204030204" pitchFamily="34" charset="0"/>
                </a:rPr>
                <a:t>In the light of Jesus, we learn to shine.</a:t>
              </a:r>
              <a:endParaRPr kumimoji="0" lang="en-US" altLang="en-US" sz="1200" b="0" i="0" u="none" strike="noStrike" cap="none" normalizeH="0" baseline="0">
                <a:ln>
                  <a:noFill/>
                </a:ln>
                <a:effectLst/>
                <a:latin typeface="Arial" panose="020B0604020202020204" pitchFamily="34" charset="0"/>
              </a:endParaRPr>
            </a:p>
          </p:txBody>
        </p:sp>
      </p:grpSp>
      <p:graphicFrame>
        <p:nvGraphicFramePr>
          <p:cNvPr id="2" name="Table 1"/>
          <p:cNvGraphicFramePr>
            <a:graphicFrameLocks noGrp="1"/>
          </p:cNvGraphicFramePr>
          <p:nvPr>
            <p:extLst>
              <p:ext uri="{D42A27DB-BD31-4B8C-83A1-F6EECF244321}">
                <p14:modId xmlns:p14="http://schemas.microsoft.com/office/powerpoint/2010/main" val="4184947430"/>
              </p:ext>
            </p:extLst>
          </p:nvPr>
        </p:nvGraphicFramePr>
        <p:xfrm>
          <a:off x="286151" y="864123"/>
          <a:ext cx="5566010" cy="5654040"/>
        </p:xfrm>
        <a:graphic>
          <a:graphicData uri="http://schemas.openxmlformats.org/drawingml/2006/table">
            <a:tbl>
              <a:tblPr firstRow="1" bandRow="1">
                <a:tableStyleId>{5C22544A-7EE6-4342-B048-85BDC9FD1C3A}</a:tableStyleId>
              </a:tblPr>
              <a:tblGrid>
                <a:gridCol w="374648">
                  <a:extLst>
                    <a:ext uri="{9D8B030D-6E8A-4147-A177-3AD203B41FA5}">
                      <a16:colId xmlns:a16="http://schemas.microsoft.com/office/drawing/2014/main" val="1030838207"/>
                    </a:ext>
                  </a:extLst>
                </a:gridCol>
                <a:gridCol w="5191362">
                  <a:extLst>
                    <a:ext uri="{9D8B030D-6E8A-4147-A177-3AD203B41FA5}">
                      <a16:colId xmlns:a16="http://schemas.microsoft.com/office/drawing/2014/main" val="393403512"/>
                    </a:ext>
                  </a:extLst>
                </a:gridCol>
              </a:tblGrid>
              <a:tr h="53445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dirty="0">
                        <a:solidFill>
                          <a:sysClr val="windowText" lastClr="00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SCIENCE</a:t>
                      </a:r>
                    </a:p>
                    <a:p>
                      <a:pPr algn="ctr"/>
                      <a:endParaRPr lang="en-GB" sz="1400" b="1" dirty="0">
                        <a:solidFill>
                          <a:sysClr val="windowText" lastClr="0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spcAft>
                          <a:spcPts val="0"/>
                        </a:spcAft>
                        <a:buNone/>
                      </a:pPr>
                      <a:r>
                        <a:rPr lang="en-GB" sz="1400" b="1" kern="1200" dirty="0" smtClean="0">
                          <a:solidFill>
                            <a:schemeClr val="tx1"/>
                          </a:solidFill>
                          <a:effectLst/>
                          <a:latin typeface="+mn-lt"/>
                          <a:ea typeface="Calibri" panose="020F0502020204030204" pitchFamily="34" charset="0"/>
                          <a:cs typeface="Symbol" panose="05050102010706020507" pitchFamily="18" charset="2"/>
                        </a:rPr>
                        <a:t>Working Scientifically</a:t>
                      </a:r>
                      <a:endParaRPr lang="en-US" sz="1400" b="1" i="0" u="none" strike="noStrike" kern="1200" noProof="0" dirty="0" smtClean="0">
                        <a:solidFill>
                          <a:schemeClr val="tx1"/>
                        </a:solidFill>
                        <a:effectLst/>
                        <a:latin typeface="+mn-lt"/>
                        <a:ea typeface="+mn-ea"/>
                        <a:cs typeface="+mn-cs"/>
                      </a:endParaRP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smtClean="0">
                          <a:solidFill>
                            <a:schemeClr val="tx1"/>
                          </a:solidFill>
                          <a:effectLst/>
                          <a:latin typeface="+mn-lt"/>
                          <a:ea typeface="+mn-ea"/>
                          <a:cs typeface="+mn-cs"/>
                        </a:rPr>
                        <a:t>Planning different scientific enquiries to answer  questions, incl. variables</a:t>
                      </a: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smtClean="0">
                          <a:solidFill>
                            <a:schemeClr val="tx1"/>
                          </a:solidFill>
                          <a:effectLst/>
                          <a:latin typeface="+mn-lt"/>
                          <a:ea typeface="+mn-ea"/>
                          <a:cs typeface="+mn-cs"/>
                        </a:rPr>
                        <a:t>Taking measurements with scientific equipment</a:t>
                      </a: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smtClean="0">
                          <a:solidFill>
                            <a:schemeClr val="tx1"/>
                          </a:solidFill>
                          <a:effectLst/>
                          <a:latin typeface="+mn-lt"/>
                          <a:ea typeface="+mn-ea"/>
                          <a:cs typeface="+mn-cs"/>
                        </a:rPr>
                        <a:t>Recording data using various graphs, keys, tables, diagrams</a:t>
                      </a: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smtClean="0">
                          <a:solidFill>
                            <a:schemeClr val="tx1"/>
                          </a:solidFill>
                          <a:effectLst/>
                          <a:latin typeface="+mn-lt"/>
                          <a:ea typeface="+mn-ea"/>
                          <a:cs typeface="+mn-cs"/>
                        </a:rPr>
                        <a:t>Use test results to set up further tests and comparative tests</a:t>
                      </a: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smtClean="0">
                          <a:solidFill>
                            <a:schemeClr val="tx1"/>
                          </a:solidFill>
                          <a:effectLst/>
                          <a:latin typeface="+mn-lt"/>
                          <a:ea typeface="+mn-ea"/>
                          <a:cs typeface="+mn-cs"/>
                        </a:rPr>
                        <a:t>Recording and presenting findings, incl. conclusions, degrees of trust</a:t>
                      </a: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smtClean="0">
                          <a:solidFill>
                            <a:schemeClr val="tx1"/>
                          </a:solidFill>
                          <a:effectLst/>
                          <a:latin typeface="+mn-lt"/>
                          <a:ea typeface="+mn-ea"/>
                          <a:cs typeface="+mn-cs"/>
                        </a:rPr>
                        <a:t>Identify where evidence has been used to support or refute ideas</a:t>
                      </a:r>
                    </a:p>
                    <a:p>
                      <a:pPr marL="0" indent="0" algn="l">
                        <a:lnSpc>
                          <a:spcPct val="100000"/>
                        </a:lnSpc>
                        <a:spcBef>
                          <a:spcPts val="0"/>
                        </a:spcBef>
                        <a:spcAft>
                          <a:spcPts val="0"/>
                        </a:spcAft>
                        <a:buFont typeface="Wingdings" panose="05000000000000000000" pitchFamily="2" charset="2"/>
                        <a:buNone/>
                      </a:pPr>
                      <a:endParaRPr lang="en-US" sz="800" b="0" i="0" u="none" strike="noStrike" kern="1200" noProof="0" dirty="0" smtClean="0">
                        <a:solidFill>
                          <a:schemeClr val="tx1"/>
                        </a:solidFill>
                        <a:effectLst/>
                        <a:latin typeface="+mn-lt"/>
                        <a:ea typeface="+mn-ea"/>
                        <a:cs typeface="+mn-cs"/>
                      </a:endParaRPr>
                    </a:p>
                    <a:p>
                      <a:pPr marL="0" indent="0" algn="l">
                        <a:lnSpc>
                          <a:spcPct val="100000"/>
                        </a:lnSpc>
                        <a:spcBef>
                          <a:spcPts val="0"/>
                        </a:spcBef>
                        <a:spcAft>
                          <a:spcPts val="0"/>
                        </a:spcAft>
                        <a:buFont typeface="Wingdings" panose="05000000000000000000" pitchFamily="2" charset="2"/>
                        <a:buNone/>
                      </a:pPr>
                      <a:r>
                        <a:rPr lang="en-US" sz="1400" b="1" i="0" u="none" strike="noStrike" kern="1200" noProof="0" dirty="0" smtClean="0">
                          <a:solidFill>
                            <a:schemeClr val="tx1"/>
                          </a:solidFill>
                          <a:effectLst/>
                          <a:latin typeface="+mn-lt"/>
                          <a:ea typeface="+mn-ea"/>
                          <a:cs typeface="+mn-cs"/>
                        </a:rPr>
                        <a:t>FORCES </a:t>
                      </a: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smtClean="0">
                          <a:solidFill>
                            <a:schemeClr val="tx1"/>
                          </a:solidFill>
                          <a:effectLst/>
                          <a:latin typeface="+mn-lt"/>
                          <a:ea typeface="+mn-ea"/>
                          <a:cs typeface="+mn-cs"/>
                        </a:rPr>
                        <a:t>Explain that unsupported objects fall towards the Earth because of the force of Gravity acting between the Earth and the falling object. </a:t>
                      </a: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smtClean="0">
                          <a:solidFill>
                            <a:schemeClr val="tx1"/>
                          </a:solidFill>
                          <a:effectLst/>
                          <a:latin typeface="+mn-lt"/>
                          <a:ea typeface="+mn-ea"/>
                          <a:cs typeface="+mn-cs"/>
                        </a:rPr>
                        <a:t>Identify the effects of air resistance, water resistance and friction that act between moving surfaces. </a:t>
                      </a:r>
                    </a:p>
                    <a:p>
                      <a:pPr marL="171450" indent="-171450" algn="l">
                        <a:lnSpc>
                          <a:spcPct val="100000"/>
                        </a:lnSpc>
                        <a:spcBef>
                          <a:spcPts val="0"/>
                        </a:spcBef>
                        <a:spcAft>
                          <a:spcPts val="0"/>
                        </a:spcAft>
                        <a:buFont typeface="Wingdings" panose="05000000000000000000" pitchFamily="2" charset="2"/>
                        <a:buChar char="ü"/>
                      </a:pPr>
                      <a:r>
                        <a:rPr lang="en-US" sz="1400" b="0" i="0" u="none" strike="noStrike" kern="1200" noProof="0" dirty="0" err="1" smtClean="0">
                          <a:solidFill>
                            <a:schemeClr val="tx1"/>
                          </a:solidFill>
                          <a:effectLst/>
                          <a:latin typeface="+mn-lt"/>
                          <a:ea typeface="+mn-ea"/>
                          <a:cs typeface="+mn-cs"/>
                        </a:rPr>
                        <a:t>Recognise</a:t>
                      </a:r>
                      <a:r>
                        <a:rPr lang="en-US" sz="1400" b="0" i="0" u="none" strike="noStrike" kern="1200" noProof="0" dirty="0" smtClean="0">
                          <a:solidFill>
                            <a:schemeClr val="tx1"/>
                          </a:solidFill>
                          <a:effectLst/>
                          <a:latin typeface="+mn-lt"/>
                          <a:ea typeface="+mn-ea"/>
                          <a:cs typeface="+mn-cs"/>
                        </a:rPr>
                        <a:t> that some mechanisms, including levers, pulleys and gears, allow a smaller force to have a greater effect. </a:t>
                      </a:r>
                    </a:p>
                    <a:p>
                      <a:pPr marL="0" indent="0" algn="l">
                        <a:lnSpc>
                          <a:spcPct val="100000"/>
                        </a:lnSpc>
                        <a:spcBef>
                          <a:spcPts val="0"/>
                        </a:spcBef>
                        <a:spcAft>
                          <a:spcPts val="0"/>
                        </a:spcAft>
                        <a:buFont typeface="Wingdings" panose="05000000000000000000" pitchFamily="2" charset="2"/>
                        <a:buNone/>
                      </a:pPr>
                      <a:endParaRPr lang="en-US" sz="1050" b="0" i="0" u="none" strike="noStrike" kern="1200" baseline="0" noProof="0" dirty="0" smtClean="0">
                        <a:solidFill>
                          <a:schemeClr val="tx1"/>
                        </a:solidFill>
                        <a:effectLst/>
                        <a:latin typeface="+mn-lt"/>
                        <a:ea typeface="+mn-ea"/>
                        <a:cs typeface="+mn-cs"/>
                      </a:endParaRPr>
                    </a:p>
                    <a:p>
                      <a:pPr marL="0" lvl="0" indent="0">
                        <a:spcAft>
                          <a:spcPts val="0"/>
                        </a:spcAft>
                        <a:buNone/>
                      </a:pPr>
                      <a:r>
                        <a:rPr lang="en-US" sz="1400" b="1" i="0" u="none" strike="noStrike" kern="1200" baseline="0" noProof="0" dirty="0" smtClean="0">
                          <a:solidFill>
                            <a:schemeClr val="tx1"/>
                          </a:solidFill>
                          <a:effectLst/>
                          <a:latin typeface="+mn-lt"/>
                          <a:ea typeface="+mn-ea"/>
                          <a:cs typeface="+mn-cs"/>
                        </a:rPr>
                        <a:t>Vocabulary</a:t>
                      </a:r>
                    </a:p>
                    <a:p>
                      <a:pPr marL="171450" lvl="0" indent="-171450">
                        <a:spcAft>
                          <a:spcPts val="0"/>
                        </a:spcAft>
                        <a:buFont typeface="Wingdings"/>
                        <a:buChar char="ü"/>
                      </a:pPr>
                      <a:r>
                        <a:rPr lang="en-US" sz="1400" b="0" i="0" u="none" strike="noStrike" kern="1200" baseline="0" noProof="0" dirty="0" smtClean="0">
                          <a:solidFill>
                            <a:schemeClr val="tx1"/>
                          </a:solidFill>
                          <a:effectLst/>
                          <a:latin typeface="+mn-lt"/>
                          <a:ea typeface="+mn-ea"/>
                          <a:cs typeface="+mn-cs"/>
                        </a:rPr>
                        <a:t>Gravity </a:t>
                      </a:r>
                    </a:p>
                    <a:p>
                      <a:pPr marL="171450" lvl="0" indent="-171450">
                        <a:spcAft>
                          <a:spcPts val="0"/>
                        </a:spcAft>
                        <a:buFont typeface="Wingdings"/>
                        <a:buChar char="ü"/>
                      </a:pPr>
                      <a:r>
                        <a:rPr lang="en-US" sz="1400" b="0" i="0" u="none" strike="noStrike" kern="1200" baseline="0" noProof="0" dirty="0" smtClean="0">
                          <a:solidFill>
                            <a:schemeClr val="tx1"/>
                          </a:solidFill>
                          <a:effectLst/>
                          <a:latin typeface="+mn-lt"/>
                          <a:ea typeface="+mn-ea"/>
                          <a:cs typeface="+mn-cs"/>
                        </a:rPr>
                        <a:t>Earth</a:t>
                      </a:r>
                    </a:p>
                    <a:p>
                      <a:pPr marL="171450" lvl="0" indent="-171450">
                        <a:spcAft>
                          <a:spcPts val="0"/>
                        </a:spcAft>
                        <a:buFont typeface="Wingdings"/>
                        <a:buChar char="ü"/>
                      </a:pPr>
                      <a:r>
                        <a:rPr lang="en-US" sz="1400" b="0" i="0" u="none" strike="noStrike" kern="1200" baseline="0" noProof="0" dirty="0" smtClean="0">
                          <a:solidFill>
                            <a:schemeClr val="tx1"/>
                          </a:solidFill>
                          <a:effectLst/>
                          <a:latin typeface="+mn-lt"/>
                          <a:ea typeface="+mn-ea"/>
                          <a:cs typeface="+mn-cs"/>
                        </a:rPr>
                        <a:t>Air resistance </a:t>
                      </a:r>
                    </a:p>
                    <a:p>
                      <a:pPr marL="171450" lvl="0" indent="-171450">
                        <a:spcAft>
                          <a:spcPts val="0"/>
                        </a:spcAft>
                        <a:buFont typeface="Wingdings"/>
                        <a:buChar char="ü"/>
                      </a:pPr>
                      <a:r>
                        <a:rPr lang="en-US" sz="1400" b="0" i="0" u="none" strike="noStrike" kern="1200" baseline="0" noProof="0" dirty="0" smtClean="0">
                          <a:solidFill>
                            <a:schemeClr val="tx1"/>
                          </a:solidFill>
                          <a:effectLst/>
                          <a:latin typeface="+mn-lt"/>
                          <a:ea typeface="+mn-ea"/>
                          <a:cs typeface="+mn-cs"/>
                        </a:rPr>
                        <a:t>Water resistance </a:t>
                      </a:r>
                    </a:p>
                    <a:p>
                      <a:pPr marL="171450" lvl="0" indent="-171450">
                        <a:spcAft>
                          <a:spcPts val="0"/>
                        </a:spcAft>
                        <a:buFont typeface="Wingdings"/>
                        <a:buChar char="ü"/>
                      </a:pPr>
                      <a:r>
                        <a:rPr lang="en-US" sz="1400" b="0" i="0" u="none" strike="noStrike" kern="1200" baseline="0" noProof="0" dirty="0" smtClean="0">
                          <a:solidFill>
                            <a:schemeClr val="tx1"/>
                          </a:solidFill>
                          <a:effectLst/>
                          <a:latin typeface="+mn-lt"/>
                          <a:ea typeface="+mn-ea"/>
                          <a:cs typeface="+mn-cs"/>
                        </a:rPr>
                        <a:t>Friction  </a:t>
                      </a:r>
                    </a:p>
                    <a:p>
                      <a:pPr marL="171450" lvl="0" indent="-171450">
                        <a:spcAft>
                          <a:spcPts val="0"/>
                        </a:spcAft>
                        <a:buFont typeface="Wingdings"/>
                        <a:buChar char="ü"/>
                      </a:pPr>
                      <a:r>
                        <a:rPr lang="en-US" sz="1400" b="0" i="0" u="none" strike="noStrike" kern="1200" baseline="0" noProof="0" dirty="0" smtClean="0">
                          <a:solidFill>
                            <a:schemeClr val="tx1"/>
                          </a:solidFill>
                          <a:effectLst/>
                          <a:latin typeface="+mn-lt"/>
                          <a:ea typeface="+mn-ea"/>
                          <a:cs typeface="+mn-cs"/>
                        </a:rPr>
                        <a:t>Forces</a:t>
                      </a:r>
                    </a:p>
                    <a:p>
                      <a:pPr marL="0" lvl="0" indent="0">
                        <a:spcAft>
                          <a:spcPts val="0"/>
                        </a:spcAft>
                        <a:buFont typeface="Wingdings"/>
                        <a:buNone/>
                      </a:pPr>
                      <a:endParaRPr lang="en-US" sz="1050" b="0" i="0" u="none" strike="noStrike" kern="1200" baseline="0" noProof="0" dirty="0">
                        <a:solidFill>
                          <a:schemeClr val="tx1"/>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0590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3999" y="259080"/>
            <a:ext cx="441767" cy="441767"/>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4219069382"/>
              </p:ext>
            </p:extLst>
          </p:nvPr>
        </p:nvGraphicFramePr>
        <p:xfrm>
          <a:off x="5977444" y="864123"/>
          <a:ext cx="6043747" cy="5529299"/>
        </p:xfrm>
        <a:graphic>
          <a:graphicData uri="http://schemas.openxmlformats.org/drawingml/2006/table">
            <a:tbl>
              <a:tblPr firstRow="1" bandRow="1">
                <a:tableStyleId>{5C22544A-7EE6-4342-B048-85BDC9FD1C3A}</a:tableStyleId>
              </a:tblPr>
              <a:tblGrid>
                <a:gridCol w="378574">
                  <a:extLst>
                    <a:ext uri="{9D8B030D-6E8A-4147-A177-3AD203B41FA5}">
                      <a16:colId xmlns:a16="http://schemas.microsoft.com/office/drawing/2014/main" val="1030838207"/>
                    </a:ext>
                  </a:extLst>
                </a:gridCol>
                <a:gridCol w="5665173">
                  <a:extLst>
                    <a:ext uri="{9D8B030D-6E8A-4147-A177-3AD203B41FA5}">
                      <a16:colId xmlns:a16="http://schemas.microsoft.com/office/drawing/2014/main" val="393403512"/>
                    </a:ext>
                  </a:extLst>
                </a:gridCol>
              </a:tblGrid>
              <a:tr h="1102604">
                <a:tc>
                  <a:txBody>
                    <a:bodyPr/>
                    <a:lstStyle/>
                    <a:p>
                      <a:pPr algn="ctr"/>
                      <a:r>
                        <a:rPr lang="en-GB" sz="1200" dirty="0">
                          <a:solidFill>
                            <a:schemeClr val="tx1"/>
                          </a:solidFill>
                          <a:latin typeface="+mj-lt"/>
                        </a:rPr>
                        <a:t>Computing</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None/>
                      </a:pPr>
                      <a:r>
                        <a:rPr lang="en-US" sz="1000" b="1" i="0" u="none" strike="noStrike" kern="1200" noProof="0" dirty="0" smtClean="0">
                          <a:solidFill>
                            <a:schemeClr val="tx1"/>
                          </a:solidFill>
                          <a:latin typeface="+mn-lt"/>
                          <a:ea typeface="+mn-ea"/>
                          <a:cs typeface="+mn-cs"/>
                        </a:rPr>
                        <a:t>DB Primary online platform</a:t>
                      </a:r>
                    </a:p>
                    <a:p>
                      <a:pPr marL="171450" lvl="0" indent="-171450" algn="l">
                        <a:lnSpc>
                          <a:spcPct val="100000"/>
                        </a:lnSpc>
                        <a:spcBef>
                          <a:spcPts val="0"/>
                        </a:spcBef>
                        <a:spcAft>
                          <a:spcPts val="0"/>
                        </a:spcAft>
                        <a:buFont typeface="Wingdings" panose="05000000000000000000" pitchFamily="2" charset="2"/>
                        <a:buChar char="ü"/>
                      </a:pPr>
                      <a:r>
                        <a:rPr lang="en-US" sz="1000" b="0" i="0" u="none" strike="noStrike" kern="1200" noProof="0" dirty="0" smtClean="0">
                          <a:solidFill>
                            <a:schemeClr val="tx1"/>
                          </a:solidFill>
                          <a:latin typeface="+mn-lt"/>
                          <a:ea typeface="+mn-ea"/>
                          <a:cs typeface="+mn-cs"/>
                        </a:rPr>
                        <a:t>Programming:  Quizzical Quiz:</a:t>
                      </a:r>
                      <a:r>
                        <a:rPr lang="en-US" sz="1000" b="0" i="0" u="none" strike="noStrike" kern="1200" baseline="0" noProof="0" dirty="0" smtClean="0">
                          <a:solidFill>
                            <a:schemeClr val="tx1"/>
                          </a:solidFill>
                          <a:latin typeface="+mn-lt"/>
                          <a:ea typeface="+mn-ea"/>
                          <a:cs typeface="+mn-cs"/>
                        </a:rPr>
                        <a:t> 6,7, 8 </a:t>
                      </a:r>
                    </a:p>
                    <a:p>
                      <a:pPr marL="171450" lvl="0" indent="-171450" algn="l">
                        <a:lnSpc>
                          <a:spcPct val="100000"/>
                        </a:lnSpc>
                        <a:spcBef>
                          <a:spcPts val="0"/>
                        </a:spcBef>
                        <a:spcAft>
                          <a:spcPts val="0"/>
                        </a:spcAft>
                        <a:buFont typeface="Wingdings" panose="05000000000000000000" pitchFamily="2" charset="2"/>
                        <a:buChar char="ü"/>
                      </a:pPr>
                      <a:r>
                        <a:rPr lang="en-US" sz="1000" b="0" i="0" u="none" strike="noStrike" kern="1200" noProof="0" dirty="0" smtClean="0">
                          <a:solidFill>
                            <a:schemeClr val="tx1"/>
                          </a:solidFill>
                          <a:latin typeface="+mn-lt"/>
                          <a:ea typeface="+mn-ea"/>
                          <a:cs typeface="+mn-cs"/>
                        </a:rPr>
                        <a:t> Information tech: robotics</a:t>
                      </a:r>
                      <a:r>
                        <a:rPr lang="en-US" sz="1000" b="0" i="0" u="none" strike="noStrike" kern="1200" baseline="0" noProof="0" dirty="0" smtClean="0">
                          <a:solidFill>
                            <a:schemeClr val="tx1"/>
                          </a:solidFill>
                          <a:latin typeface="+mn-lt"/>
                          <a:ea typeface="+mn-ea"/>
                          <a:cs typeface="+mn-cs"/>
                        </a:rPr>
                        <a:t> fact file</a:t>
                      </a:r>
                    </a:p>
                    <a:p>
                      <a:pPr marL="171450" lvl="0" indent="-171450" algn="l">
                        <a:lnSpc>
                          <a:spcPct val="100000"/>
                        </a:lnSpc>
                        <a:spcBef>
                          <a:spcPts val="0"/>
                        </a:spcBef>
                        <a:spcAft>
                          <a:spcPts val="0"/>
                        </a:spcAft>
                        <a:buFont typeface="Wingdings" panose="05000000000000000000" pitchFamily="2" charset="2"/>
                        <a:buChar char="ü"/>
                      </a:pPr>
                      <a:r>
                        <a:rPr lang="en-US" sz="1000" b="0" i="0" u="none" strike="noStrike" kern="1200" baseline="0" noProof="0" dirty="0" smtClean="0">
                          <a:solidFill>
                            <a:schemeClr val="tx1"/>
                          </a:solidFill>
                          <a:latin typeface="+mn-lt"/>
                          <a:ea typeface="+mn-ea"/>
                          <a:cs typeface="+mn-cs"/>
                        </a:rPr>
                        <a:t>E-Safety: viruses Fact files </a:t>
                      </a:r>
                    </a:p>
                    <a:p>
                      <a:pPr marL="171450" lvl="0" indent="-171450" algn="l">
                        <a:lnSpc>
                          <a:spcPct val="100000"/>
                        </a:lnSpc>
                        <a:spcBef>
                          <a:spcPts val="0"/>
                        </a:spcBef>
                        <a:spcAft>
                          <a:spcPts val="0"/>
                        </a:spcAft>
                        <a:buFont typeface="Wingdings" panose="05000000000000000000" pitchFamily="2" charset="2"/>
                        <a:buChar char="ü"/>
                      </a:pPr>
                      <a:r>
                        <a:rPr lang="en-US" sz="1000" b="0" i="0" u="none" strike="noStrike" kern="1200" baseline="0" noProof="0" dirty="0" smtClean="0">
                          <a:solidFill>
                            <a:schemeClr val="tx1"/>
                          </a:solidFill>
                          <a:latin typeface="+mn-lt"/>
                          <a:ea typeface="+mn-ea"/>
                          <a:cs typeface="+mn-cs"/>
                        </a:rPr>
                        <a:t>E- Safety Fact file, crossword and quiz. </a:t>
                      </a:r>
                      <a:endParaRPr lang="en-GB" sz="1000" b="1" i="0" u="none" strike="noStrike" kern="1200" noProof="0" dirty="0" smtClean="0">
                        <a:solidFill>
                          <a:schemeClr val="tx1"/>
                        </a:solidFill>
                        <a:latin typeface="+mn-lt"/>
                        <a:ea typeface="+mn-ea"/>
                        <a:cs typeface="+mn-cs"/>
                      </a:endParaRPr>
                    </a:p>
                    <a:p>
                      <a:pPr marL="0" lvl="0" indent="0" algn="l">
                        <a:buNone/>
                      </a:pPr>
                      <a:r>
                        <a:rPr lang="en-GB" sz="1000" b="1" i="0" u="none" strike="noStrike" kern="1200" noProof="0" dirty="0" smtClean="0">
                          <a:solidFill>
                            <a:schemeClr val="tx1"/>
                          </a:solidFill>
                          <a:latin typeface="+mn-lt"/>
                          <a:ea typeface="+mn-ea"/>
                          <a:cs typeface="+mn-cs"/>
                        </a:rPr>
                        <a:t>Vocabulary</a:t>
                      </a:r>
                      <a:endParaRPr lang="en-GB" sz="1000" b="0" i="0" u="none" strike="noStrike" kern="1200" noProof="0" dirty="0" smtClean="0">
                        <a:solidFill>
                          <a:schemeClr val="tx1"/>
                        </a:solidFill>
                        <a:latin typeface="+mn-lt"/>
                        <a:ea typeface="+mn-ea"/>
                        <a:cs typeface="+mn-cs"/>
                      </a:endParaRPr>
                    </a:p>
                    <a:p>
                      <a:pPr marL="171450" lvl="0" indent="-171450" algn="l">
                        <a:buFont typeface="Wingdings" panose="05000000000000000000" pitchFamily="2" charset="2"/>
                        <a:buChar char="ü"/>
                      </a:pPr>
                      <a:r>
                        <a:rPr lang="en-GB" sz="1000" b="0" i="0" u="none" strike="noStrike" kern="1200" noProof="0" dirty="0" smtClean="0">
                          <a:solidFill>
                            <a:schemeClr val="tx1"/>
                          </a:solidFill>
                          <a:latin typeface="+mn-lt"/>
                          <a:ea typeface="+mn-ea"/>
                          <a:cs typeface="+mn-cs"/>
                        </a:rPr>
                        <a:t>E safety;</a:t>
                      </a:r>
                      <a:r>
                        <a:rPr lang="en-GB" sz="1000" b="0" i="0" u="none" strike="noStrike" kern="1200" baseline="0" noProof="0" dirty="0" smtClean="0">
                          <a:solidFill>
                            <a:schemeClr val="tx1"/>
                          </a:solidFill>
                          <a:latin typeface="+mn-lt"/>
                          <a:ea typeface="+mn-ea"/>
                          <a:cs typeface="+mn-cs"/>
                        </a:rPr>
                        <a:t> robotics; viruses </a:t>
                      </a:r>
                      <a:endParaRPr lang="en-GB" sz="1000" b="0" i="0" u="none" strike="noStrike" kern="1200" noProof="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05902"/>
                  </a:ext>
                </a:extLst>
              </a:tr>
              <a:tr h="3568955">
                <a:tc>
                  <a:txBody>
                    <a:bodyPr/>
                    <a:lstStyle/>
                    <a:p>
                      <a:pPr algn="ctr"/>
                      <a:r>
                        <a:rPr lang="en-GB" sz="1200" b="1" dirty="0"/>
                        <a:t>History</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fontAlgn="base"/>
                      <a:r>
                        <a:rPr lang="en-US" sz="1200" b="1" i="0" kern="1200" dirty="0" smtClean="0">
                          <a:solidFill>
                            <a:schemeClr val="dk1"/>
                          </a:solidFill>
                          <a:effectLst/>
                          <a:latin typeface="+mn-lt"/>
                          <a:ea typeface="+mn-ea"/>
                          <a:cs typeface="+mn-cs"/>
                        </a:rPr>
                        <a:t>Human and physical geography </a:t>
                      </a:r>
                      <a:r>
                        <a:rPr lang="en-US" sz="1200" b="0" i="0" kern="1200" dirty="0" smtClean="0">
                          <a:solidFill>
                            <a:schemeClr val="dk1"/>
                          </a:solidFill>
                          <a:effectLst/>
                          <a:latin typeface="+mn-lt"/>
                          <a:ea typeface="+mn-ea"/>
                          <a:cs typeface="+mn-cs"/>
                        </a:rPr>
                        <a:t>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 I know that the first layer of the Earth’s atmosphere is called the troposphere and that it is here that weather occurs.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can use data to create a graph showing the hottest and coldest inhabited places on Earth, before comparing them.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can explain what a drought is and some of the causes and effects.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can explain why some areas get more rain than others in relation to the water cycle.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can describe some extreme weather phenomena around the world, including tornados, tropical storms, hail storms and blizzards.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can</a:t>
                      </a:r>
                      <a:r>
                        <a:rPr lang="en-US" sz="1200" b="0" i="0" kern="1200" baseline="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describe the effects of extreme weather phenomena on the environment and people affected.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can use plate tectonics to describe what earthquakes are and why they happen.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know what the Richter scale is.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can describe the effects of earthquakes on the environment and people affected.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know that tsunamis occur when there are earthquakes on the ocean floor.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I can describe what happens when a volcano erupts.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 </a:t>
                      </a:r>
                    </a:p>
                    <a:p>
                      <a:pPr marL="285750" indent="-285750" rtl="0" fontAlgn="base">
                        <a:buFont typeface="Wingdings" panose="05000000000000000000" pitchFamily="2" charset="2"/>
                        <a:buChar char="ü"/>
                      </a:pPr>
                      <a:r>
                        <a:rPr lang="en-US" sz="1200" b="1" i="0" kern="1200" dirty="0" smtClean="0">
                          <a:solidFill>
                            <a:schemeClr val="dk1"/>
                          </a:solidFill>
                          <a:effectLst/>
                          <a:latin typeface="+mn-lt"/>
                          <a:ea typeface="+mn-ea"/>
                          <a:cs typeface="+mn-cs"/>
                        </a:rPr>
                        <a:t>Locational knowledge </a:t>
                      </a:r>
                      <a:r>
                        <a:rPr lang="en-US" sz="1200" b="0" i="0" kern="1200" dirty="0" smtClean="0">
                          <a:solidFill>
                            <a:schemeClr val="dk1"/>
                          </a:solidFill>
                          <a:effectLst/>
                          <a:latin typeface="+mn-lt"/>
                          <a:ea typeface="+mn-ea"/>
                          <a:cs typeface="+mn-cs"/>
                        </a:rPr>
                        <a:t> </a:t>
                      </a:r>
                    </a:p>
                    <a:p>
                      <a:pPr marL="285750" indent="-285750" rtl="0" fontAlgn="base">
                        <a:buFont typeface="Wingdings" panose="05000000000000000000" pitchFamily="2" charset="2"/>
                        <a:buChar char="ü"/>
                      </a:pPr>
                      <a:r>
                        <a:rPr lang="en-US" sz="1200" b="0" i="0" kern="1200" dirty="0" smtClean="0">
                          <a:solidFill>
                            <a:schemeClr val="dk1"/>
                          </a:solidFill>
                          <a:effectLst/>
                          <a:latin typeface="+mn-lt"/>
                          <a:ea typeface="+mn-ea"/>
                          <a:cs typeface="+mn-cs"/>
                        </a:rPr>
                        <a:t>• I know where some places of extreme temperature are located.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22019">
                <a:tc>
                  <a:txBody>
                    <a:bodyPr/>
                    <a:lstStyle/>
                    <a:p>
                      <a:pPr algn="ctr"/>
                      <a:r>
                        <a:rPr lang="en-GB" sz="1100" b="1" dirty="0"/>
                        <a:t>Geography</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buNone/>
                      </a:pPr>
                      <a:r>
                        <a:rPr lang="en-GB" sz="1000" b="0" i="0" u="none" strike="noStrike" kern="1200" noProof="0" dirty="0">
                          <a:effectLst/>
                          <a:latin typeface="+mj-lt"/>
                        </a:rPr>
                        <a:t>Geography </a:t>
                      </a:r>
                      <a:r>
                        <a:rPr lang="en-GB" sz="1000" b="0" i="0" u="none" strike="noStrike" kern="1200" noProof="0" dirty="0" smtClean="0">
                          <a:effectLst/>
                          <a:latin typeface="+mj-lt"/>
                        </a:rPr>
                        <a:t>was</a:t>
                      </a:r>
                      <a:r>
                        <a:rPr lang="en-GB" sz="1000" b="0" i="0" u="none" strike="noStrike" kern="1200" baseline="0" noProof="0" dirty="0" smtClean="0">
                          <a:effectLst/>
                          <a:latin typeface="+mj-lt"/>
                        </a:rPr>
                        <a:t> taught in Summer One </a:t>
                      </a:r>
                      <a:endParaRPr lang="en-GB" sz="1000" b="0" i="0" u="none" strike="noStrike" kern="1200" noProof="0"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0213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217921" y="132489"/>
            <a:ext cx="11800113" cy="609600"/>
            <a:chOff x="105289350" y="106860975"/>
            <a:chExt cx="9777600" cy="609600"/>
          </a:xfrm>
        </p:grpSpPr>
        <p:sp>
          <p:nvSpPr>
            <p:cNvPr id="5" name="Rectangle 3"/>
            <p:cNvSpPr>
              <a:spLocks noChangeArrowheads="1"/>
            </p:cNvSpPr>
            <p:nvPr/>
          </p:nvSpPr>
          <p:spPr bwMode="auto">
            <a:xfrm>
              <a:off x="105289350" y="106860975"/>
              <a:ext cx="9777600" cy="609600"/>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 Box 4"/>
            <p:cNvSpPr txBox="1">
              <a:spLocks noChangeArrowheads="1"/>
            </p:cNvSpPr>
            <p:nvPr/>
          </p:nvSpPr>
          <p:spPr bwMode="auto">
            <a:xfrm>
              <a:off x="107198160" y="106939080"/>
              <a:ext cx="5791200" cy="5029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a:ln>
                    <a:noFill/>
                  </a:ln>
                  <a:effectLst/>
                  <a:latin typeface="Calibri" panose="020F0502020204030204" pitchFamily="34" charset="0"/>
                </a:rPr>
                <a:t>St Benedict’s Catholic Primary School</a:t>
              </a:r>
            </a:p>
          </p:txBody>
        </p:sp>
      </p:grpSp>
      <p:grpSp>
        <p:nvGrpSpPr>
          <p:cNvPr id="7" name="Group 5"/>
          <p:cNvGrpSpPr>
            <a:grpSpLocks/>
          </p:cNvGrpSpPr>
          <p:nvPr/>
        </p:nvGrpSpPr>
        <p:grpSpPr bwMode="auto">
          <a:xfrm>
            <a:off x="191589" y="6442484"/>
            <a:ext cx="11800111" cy="258762"/>
            <a:chOff x="105289350" y="113278920"/>
            <a:chExt cx="9777600" cy="227655"/>
          </a:xfrm>
        </p:grpSpPr>
        <p:sp>
          <p:nvSpPr>
            <p:cNvPr id="8" name="Text Box 6"/>
            <p:cNvSpPr txBox="1">
              <a:spLocks noChangeArrowheads="1"/>
            </p:cNvSpPr>
            <p:nvPr/>
          </p:nvSpPr>
          <p:spPr bwMode="auto">
            <a:xfrm>
              <a:off x="105289350" y="113278920"/>
              <a:ext cx="9777600" cy="227655"/>
            </a:xfrm>
            <a:prstGeom prst="rect">
              <a:avLst/>
            </a:prstGeom>
            <a:solidFill>
              <a:schemeClr val="accent4">
                <a:lumMod val="75000"/>
              </a:scheme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p:cNvSpPr txBox="1">
              <a:spLocks noChangeArrowheads="1"/>
            </p:cNvSpPr>
            <p:nvPr/>
          </p:nvSpPr>
          <p:spPr bwMode="auto">
            <a:xfrm>
              <a:off x="107640120" y="113278920"/>
              <a:ext cx="5074920" cy="1676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1" u="none" strike="noStrike" cap="none" normalizeH="0" baseline="0" dirty="0">
                  <a:ln>
                    <a:noFill/>
                  </a:ln>
                  <a:effectLst/>
                  <a:latin typeface="Calibri" panose="020F0502020204030204" pitchFamily="34" charset="0"/>
                </a:rPr>
                <a:t>In th</a:t>
              </a:r>
              <a:r>
                <a:rPr lang="en-GB" altLang="en-US" sz="1200" b="1" i="1" dirty="0">
                  <a:latin typeface="Calibri" panose="020F0502020204030204" pitchFamily="34" charset="0"/>
                </a:rPr>
                <a:t>e light of Jesus, we learn to shine.</a:t>
              </a:r>
              <a:endParaRPr kumimoji="0" lang="en-US" altLang="en-US" sz="1200" b="0" i="0" u="none" strike="noStrike" cap="none" normalizeH="0" baseline="0" dirty="0">
                <a:ln>
                  <a:noFill/>
                </a:ln>
                <a:effectLst/>
                <a:latin typeface="Arial" panose="020B0604020202020204" pitchFamily="34" charset="0"/>
              </a:endParaRPr>
            </a:p>
          </p:txBody>
        </p:sp>
      </p:grpSp>
      <p:graphicFrame>
        <p:nvGraphicFramePr>
          <p:cNvPr id="2" name="Table 1"/>
          <p:cNvGraphicFramePr>
            <a:graphicFrameLocks noGrp="1"/>
          </p:cNvGraphicFramePr>
          <p:nvPr>
            <p:extLst>
              <p:ext uri="{D42A27DB-BD31-4B8C-83A1-F6EECF244321}">
                <p14:modId xmlns:p14="http://schemas.microsoft.com/office/powerpoint/2010/main" val="3894800899"/>
              </p:ext>
            </p:extLst>
          </p:nvPr>
        </p:nvGraphicFramePr>
        <p:xfrm>
          <a:off x="217921" y="853441"/>
          <a:ext cx="5873035" cy="5517044"/>
        </p:xfrm>
        <a:graphic>
          <a:graphicData uri="http://schemas.openxmlformats.org/drawingml/2006/table">
            <a:tbl>
              <a:tblPr firstRow="1" bandRow="1">
                <a:tableStyleId>{5C22544A-7EE6-4342-B048-85BDC9FD1C3A}</a:tableStyleId>
              </a:tblPr>
              <a:tblGrid>
                <a:gridCol w="452845">
                  <a:extLst>
                    <a:ext uri="{9D8B030D-6E8A-4147-A177-3AD203B41FA5}">
                      <a16:colId xmlns:a16="http://schemas.microsoft.com/office/drawing/2014/main" val="1030838207"/>
                    </a:ext>
                  </a:extLst>
                </a:gridCol>
                <a:gridCol w="4119155">
                  <a:extLst>
                    <a:ext uri="{9D8B030D-6E8A-4147-A177-3AD203B41FA5}">
                      <a16:colId xmlns:a16="http://schemas.microsoft.com/office/drawing/2014/main" val="393403512"/>
                    </a:ext>
                  </a:extLst>
                </a:gridCol>
                <a:gridCol w="1301035">
                  <a:extLst>
                    <a:ext uri="{9D8B030D-6E8A-4147-A177-3AD203B41FA5}">
                      <a16:colId xmlns:a16="http://schemas.microsoft.com/office/drawing/2014/main" val="20002"/>
                    </a:ext>
                  </a:extLst>
                </a:gridCol>
              </a:tblGrid>
              <a:tr h="17059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LANGUAGES</a:t>
                      </a:r>
                      <a:endParaRPr lang="en-GB" sz="1100" dirty="0">
                        <a:solidFill>
                          <a:schemeClr val="tx1"/>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rtl="0" eaLnBrk="1" fontAlgn="auto" latinLnBrk="0" hangingPunct="1">
                        <a:lnSpc>
                          <a:spcPct val="100000"/>
                        </a:lnSpc>
                        <a:spcBef>
                          <a:spcPts val="0"/>
                        </a:spcBef>
                        <a:spcAft>
                          <a:spcPts val="0"/>
                        </a:spcAft>
                        <a:buClrTx/>
                        <a:buSzTx/>
                        <a:buFont typeface="Wingdings" panose="05000000000000000000" pitchFamily="2" charset="2"/>
                        <a:buNone/>
                      </a:pPr>
                      <a:r>
                        <a:rPr lang="en-US" sz="1100" b="1" u="none" kern="1200" baseline="0" dirty="0" smtClean="0">
                          <a:solidFill>
                            <a:schemeClr val="tx1"/>
                          </a:solidFill>
                          <a:latin typeface="+mj-lt"/>
                          <a:ea typeface="+mn-ea"/>
                          <a:cs typeface="+mn-cs"/>
                        </a:rPr>
                        <a:t> </a:t>
                      </a:r>
                      <a:endParaRPr lang="en-US" sz="1100" b="1" u="none" kern="1200" baseline="0" dirty="0">
                        <a:solidFill>
                          <a:schemeClr val="tx1"/>
                        </a:solidFill>
                        <a:latin typeface="+mj-lt"/>
                        <a:ea typeface="+mn-ea"/>
                        <a:cs typeface="+mn-cs"/>
                      </a:endParaRPr>
                    </a:p>
                    <a:p>
                      <a:pPr marL="0" marR="0" lvl="0" indent="0" algn="l" rtl="0" eaLnBrk="1" fontAlgn="auto" latinLnBrk="0" hangingPunct="1">
                        <a:lnSpc>
                          <a:spcPct val="100000"/>
                        </a:lnSpc>
                        <a:spcBef>
                          <a:spcPts val="0"/>
                        </a:spcBef>
                        <a:spcAft>
                          <a:spcPts val="0"/>
                        </a:spcAft>
                        <a:buClrTx/>
                        <a:buSzTx/>
                        <a:buFont typeface="Wingdings" panose="05000000000000000000" pitchFamily="2" charset="2"/>
                        <a:buNone/>
                      </a:pPr>
                      <a:r>
                        <a:rPr lang="en-US" sz="1100" b="1" u="none" kern="1200" baseline="0" dirty="0" smtClean="0">
                          <a:solidFill>
                            <a:schemeClr val="tx1"/>
                          </a:solidFill>
                          <a:latin typeface="+mn-lt"/>
                          <a:ea typeface="+mn-ea"/>
                          <a:cs typeface="+mn-cs"/>
                        </a:rPr>
                        <a:t>FRENCH</a:t>
                      </a:r>
                    </a:p>
                    <a:p>
                      <a:pPr marL="0" marR="0" lvl="0" indent="0" algn="l" rtl="0" eaLnBrk="1" fontAlgn="auto" latinLnBrk="0" hangingPunct="1">
                        <a:lnSpc>
                          <a:spcPct val="100000"/>
                        </a:lnSpc>
                        <a:spcBef>
                          <a:spcPts val="0"/>
                        </a:spcBef>
                        <a:spcAft>
                          <a:spcPts val="0"/>
                        </a:spcAft>
                        <a:buClrTx/>
                        <a:buSzTx/>
                        <a:buFontTx/>
                        <a:buNone/>
                      </a:pPr>
                      <a:r>
                        <a:rPr lang="en-US" sz="1100" b="1" u="none" kern="1200" dirty="0" smtClean="0">
                          <a:solidFill>
                            <a:schemeClr val="tx1"/>
                          </a:solidFill>
                          <a:latin typeface="+mn-lt"/>
                          <a:ea typeface="+mn-ea"/>
                          <a:cs typeface="+mn-cs"/>
                        </a:rPr>
                        <a:t>Going to the seaside / Beach activities / Getting ready to go on holidays </a:t>
                      </a:r>
                    </a:p>
                    <a:p>
                      <a:pPr marL="0" marR="0" lvl="0" indent="0" algn="l" rtl="0" eaLnBrk="1" fontAlgn="auto" latinLnBrk="0" hangingPunct="1">
                        <a:lnSpc>
                          <a:spcPct val="100000"/>
                        </a:lnSpc>
                        <a:spcBef>
                          <a:spcPts val="0"/>
                        </a:spcBef>
                        <a:spcAft>
                          <a:spcPts val="0"/>
                        </a:spcAft>
                        <a:buClrTx/>
                        <a:buSzTx/>
                        <a:buFontTx/>
                        <a:buNone/>
                      </a:pPr>
                      <a:r>
                        <a:rPr lang="en-US" sz="1100" b="1" u="none" kern="1200" dirty="0" smtClean="0">
                          <a:solidFill>
                            <a:schemeClr val="tx1"/>
                          </a:solidFill>
                          <a:latin typeface="+mn-lt"/>
                          <a:ea typeface="+mn-ea"/>
                          <a:cs typeface="+mn-cs"/>
                        </a:rPr>
                        <a:t>I can: </a:t>
                      </a:r>
                    </a:p>
                    <a:p>
                      <a:pPr marL="171450" marR="0" lvl="0" indent="-171450" algn="l" rtl="0" eaLnBrk="1" fontAlgn="auto" latinLnBrk="0" hangingPunct="1">
                        <a:lnSpc>
                          <a:spcPct val="100000"/>
                        </a:lnSpc>
                        <a:spcBef>
                          <a:spcPts val="0"/>
                        </a:spcBef>
                        <a:spcAft>
                          <a:spcPts val="0"/>
                        </a:spcAft>
                        <a:buClrTx/>
                        <a:buSzTx/>
                        <a:buFont typeface="Wingdings" panose="05000000000000000000" pitchFamily="2" charset="2"/>
                        <a:buChar char="ü"/>
                      </a:pPr>
                      <a:r>
                        <a:rPr lang="en-US" sz="1100" b="0" kern="1200" dirty="0" smtClean="0">
                          <a:solidFill>
                            <a:schemeClr val="tx1"/>
                          </a:solidFill>
                          <a:latin typeface="+mn-lt"/>
                          <a:ea typeface="+mn-ea"/>
                          <a:cs typeface="+mn-cs"/>
                        </a:rPr>
                        <a:t>use a modal verb (you can and  infinitive)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100" b="0" u="none" kern="1200" dirty="0" smtClean="0">
                          <a:solidFill>
                            <a:schemeClr val="tx1"/>
                          </a:solidFill>
                          <a:latin typeface="+mn-lt"/>
                          <a:ea typeface="+mn-ea"/>
                          <a:cs typeface="+mn-cs"/>
                        </a:rPr>
                        <a:t>give opinions about activities at the beach </a:t>
                      </a:r>
                    </a:p>
                    <a:p>
                      <a:pPr marL="171450" marR="0" lvl="0" indent="-171450" algn="l" rtl="0" eaLnBrk="1" fontAlgn="auto" latinLnBrk="0" hangingPunct="1">
                        <a:lnSpc>
                          <a:spcPct val="100000"/>
                        </a:lnSpc>
                        <a:spcBef>
                          <a:spcPts val="0"/>
                        </a:spcBef>
                        <a:spcAft>
                          <a:spcPts val="0"/>
                        </a:spcAft>
                        <a:buClrTx/>
                        <a:buSzTx/>
                        <a:buFont typeface="Wingdings" panose="05000000000000000000" pitchFamily="2" charset="2"/>
                        <a:buChar char="ü"/>
                      </a:pPr>
                      <a:r>
                        <a:rPr lang="en-US" sz="1100" b="0" u="none" kern="1200" dirty="0" smtClean="0">
                          <a:solidFill>
                            <a:schemeClr val="tx1"/>
                          </a:solidFill>
                          <a:latin typeface="+mn-lt"/>
                          <a:ea typeface="+mn-ea"/>
                          <a:cs typeface="+mn-cs"/>
                        </a:rPr>
                        <a:t>say what you can/like to play at the beach </a:t>
                      </a:r>
                    </a:p>
                    <a:p>
                      <a:pPr marL="171450" marR="0" lvl="0" indent="-171450" algn="l" rtl="0" eaLnBrk="1" fontAlgn="auto" latinLnBrk="0" hangingPunct="1">
                        <a:lnSpc>
                          <a:spcPct val="100000"/>
                        </a:lnSpc>
                        <a:spcBef>
                          <a:spcPts val="0"/>
                        </a:spcBef>
                        <a:spcAft>
                          <a:spcPts val="0"/>
                        </a:spcAft>
                        <a:buClrTx/>
                        <a:buSzTx/>
                        <a:buFont typeface="Wingdings" panose="05000000000000000000" pitchFamily="2" charset="2"/>
                        <a:buChar char="ü"/>
                      </a:pPr>
                      <a:r>
                        <a:rPr lang="en-US" sz="1100" b="0" u="none" kern="1200" dirty="0" smtClean="0">
                          <a:solidFill>
                            <a:schemeClr val="tx1"/>
                          </a:solidFill>
                          <a:latin typeface="+mn-lt"/>
                          <a:ea typeface="+mn-ea"/>
                          <a:cs typeface="+mn-cs"/>
                        </a:rPr>
                        <a:t>say what you can/like to eat and drink at the beach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100" b="0" u="none" kern="1200" dirty="0" smtClean="0">
                          <a:solidFill>
                            <a:schemeClr val="tx1"/>
                          </a:solidFill>
                          <a:latin typeface="+mn-lt"/>
                          <a:ea typeface="+mn-ea"/>
                          <a:cs typeface="+mn-cs"/>
                        </a:rPr>
                        <a:t>say what you can/like to wear at the beach </a:t>
                      </a:r>
                      <a:endParaRPr lang="en-GB" sz="1100" b="0" kern="1200" dirty="0" smtClean="0">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Wingdings" panose="05000000000000000000" pitchFamily="2" charset="2"/>
                        <a:buNone/>
                      </a:pPr>
                      <a:endParaRPr lang="en-US" sz="1100" b="1" u="none" kern="1200" baseline="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05902"/>
                  </a:ext>
                </a:extLst>
              </a:tr>
              <a:tr h="1981364">
                <a:tc>
                  <a:txBody>
                    <a:bodyPr/>
                    <a:lstStyle/>
                    <a:p>
                      <a:pPr algn="ctr"/>
                      <a:r>
                        <a:rPr lang="en-GB" sz="1100" b="1"/>
                        <a:t>MUSIC</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kern="1200" dirty="0" smtClean="0">
                          <a:solidFill>
                            <a:schemeClr val="tx1"/>
                          </a:solidFill>
                          <a:effectLst/>
                          <a:latin typeface="+mn-lt"/>
                          <a:ea typeface="+mn-ea"/>
                          <a:cs typeface="+mn-cs"/>
                        </a:rPr>
                        <a:t>Focus on melody and  the accompaniment .</a:t>
                      </a:r>
                    </a:p>
                    <a:p>
                      <a:endParaRPr lang="en-US" sz="1100" b="1" kern="1200" dirty="0" smtClean="0">
                        <a:solidFill>
                          <a:schemeClr val="tx1"/>
                        </a:solidFill>
                        <a:effectLst/>
                        <a:latin typeface="+mn-lt"/>
                        <a:ea typeface="+mn-ea"/>
                        <a:cs typeface="+mn-cs"/>
                      </a:endParaRPr>
                    </a:p>
                    <a:p>
                      <a:pPr marL="228600" indent="-228600">
                        <a:buFont typeface="Wingdings" panose="05000000000000000000" pitchFamily="2" charset="2"/>
                        <a:buChar char="ü"/>
                      </a:pPr>
                      <a:r>
                        <a:rPr lang="en-US" sz="1100" b="0" kern="1200" dirty="0" smtClean="0">
                          <a:solidFill>
                            <a:schemeClr val="tx1"/>
                          </a:solidFill>
                          <a:effectLst/>
                          <a:latin typeface="+mn-lt"/>
                          <a:ea typeface="+mn-ea"/>
                          <a:cs typeface="+mn-cs"/>
                        </a:rPr>
                        <a:t>I can perform longer note values accurately.  </a:t>
                      </a:r>
                    </a:p>
                    <a:p>
                      <a:pPr marL="171450" indent="-171450">
                        <a:buFont typeface="Wingdings" panose="05000000000000000000" pitchFamily="2" charset="2"/>
                        <a:buChar char="ü"/>
                      </a:pPr>
                      <a:r>
                        <a:rPr lang="en-US" sz="1100" b="0" kern="1200" dirty="0" smtClean="0">
                          <a:solidFill>
                            <a:schemeClr val="tx1"/>
                          </a:solidFill>
                          <a:effectLst/>
                          <a:latin typeface="+mn-lt"/>
                          <a:ea typeface="+mn-ea"/>
                          <a:cs typeface="+mn-cs"/>
                        </a:rPr>
                        <a:t>I can read and perform notes covering a whole octave.  I can play shorter note values accurately.  </a:t>
                      </a:r>
                    </a:p>
                    <a:p>
                      <a:pPr marL="171450" indent="-171450">
                        <a:buFont typeface="Wingdings" panose="05000000000000000000" pitchFamily="2" charset="2"/>
                        <a:buChar char="ü"/>
                      </a:pPr>
                      <a:r>
                        <a:rPr lang="en-US" sz="1100" b="0" kern="1200" dirty="0" smtClean="0">
                          <a:solidFill>
                            <a:schemeClr val="tx1"/>
                          </a:solidFill>
                          <a:effectLst/>
                          <a:latin typeface="+mn-lt"/>
                          <a:ea typeface="+mn-ea"/>
                          <a:cs typeface="+mn-cs"/>
                        </a:rPr>
                        <a:t>I can play a part that is different to those around me.  I can stay in time. </a:t>
                      </a:r>
                    </a:p>
                    <a:p>
                      <a:pPr marL="171450" indent="-171450">
                        <a:buFont typeface="Wingdings" panose="05000000000000000000" pitchFamily="2" charset="2"/>
                        <a:buChar char="ü"/>
                      </a:pPr>
                      <a:r>
                        <a:rPr lang="en-US" sz="1100" b="0" kern="1200" dirty="0" smtClean="0">
                          <a:solidFill>
                            <a:schemeClr val="tx1"/>
                          </a:solidFill>
                          <a:effectLst/>
                          <a:latin typeface="+mn-lt"/>
                          <a:ea typeface="+mn-ea"/>
                          <a:cs typeface="+mn-cs"/>
                        </a:rPr>
                        <a:t>I can play along in time with a backing track.</a:t>
                      </a:r>
                    </a:p>
                    <a:p>
                      <a:pPr marL="171450" indent="-171450">
                        <a:buFont typeface="Wingdings" panose="05000000000000000000" pitchFamily="2" charset="2"/>
                        <a:buChar char="ü"/>
                      </a:pPr>
                      <a:r>
                        <a:rPr lang="en-US" sz="1100" b="0" kern="1200" dirty="0" smtClean="0">
                          <a:solidFill>
                            <a:schemeClr val="tx1"/>
                          </a:solidFill>
                          <a:effectLst/>
                          <a:latin typeface="+mn-lt"/>
                          <a:ea typeface="+mn-ea"/>
                          <a:cs typeface="+mn-cs"/>
                        </a:rPr>
                        <a:t>Rehearsal for our performance  .</a:t>
                      </a:r>
                    </a:p>
                    <a:p>
                      <a:pPr marL="171450" indent="-171450">
                        <a:buFont typeface="Wingdings" panose="05000000000000000000" pitchFamily="2" charset="2"/>
                        <a:buChar char="ü"/>
                      </a:pPr>
                      <a:r>
                        <a:rPr lang="en-US" sz="1100" b="0" kern="1200" dirty="0" smtClean="0">
                          <a:solidFill>
                            <a:schemeClr val="tx1"/>
                          </a:solidFill>
                          <a:effectLst/>
                          <a:latin typeface="+mn-lt"/>
                          <a:ea typeface="+mn-ea"/>
                          <a:cs typeface="+mn-cs"/>
                        </a:rPr>
                        <a:t>Performance </a:t>
                      </a:r>
                    </a:p>
                    <a:p>
                      <a:pPr marL="171450" marR="0" lvl="0" indent="-171450" algn="l" rtl="0" eaLnBrk="1" fontAlgn="auto" latinLnBrk="0" hangingPunct="1">
                        <a:lnSpc>
                          <a:spcPct val="100000"/>
                        </a:lnSpc>
                        <a:spcBef>
                          <a:spcPts val="0"/>
                        </a:spcBef>
                        <a:spcAft>
                          <a:spcPts val="0"/>
                        </a:spcAft>
                        <a:buClrTx/>
                        <a:buSzTx/>
                        <a:buFont typeface="Wingdings" panose="05000000000000000000" pitchFamily="2" charset="2"/>
                        <a:buChar char="ü"/>
                      </a:pPr>
                      <a:endParaRPr lang="en-GB" sz="1100" b="0" i="0" u="none" strike="noStrike" kern="1200" noProof="0"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Font typeface="Wingdings" panose="05000000000000000000" pitchFamily="2" charset="2"/>
                        <a:buNone/>
                      </a:pPr>
                      <a:r>
                        <a:rPr lang="en-US" sz="1100" b="1" i="0" u="none" strike="noStrike" kern="1200" noProof="0" dirty="0" smtClean="0">
                          <a:solidFill>
                            <a:schemeClr val="tx1"/>
                          </a:solidFill>
                          <a:effectLst/>
                          <a:latin typeface="+mn-lt"/>
                          <a:ea typeface="+mn-ea"/>
                          <a:cs typeface="+mn-cs"/>
                        </a:rPr>
                        <a:t>Vocabulary</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n-lt"/>
                          <a:ea typeface="+mn-ea"/>
                          <a:cs typeface="+mn-cs"/>
                        </a:rPr>
                        <a:t>Posture</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n-lt"/>
                          <a:ea typeface="+mn-ea"/>
                          <a:cs typeface="+mn-cs"/>
                        </a:rPr>
                        <a:t>Breathing</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n-lt"/>
                          <a:ea typeface="+mn-ea"/>
                          <a:cs typeface="+mn-cs"/>
                        </a:rPr>
                        <a:t>Technical</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n-lt"/>
                          <a:ea typeface="+mn-ea"/>
                          <a:cs typeface="+mn-cs"/>
                        </a:rPr>
                        <a:t>Structure</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n-lt"/>
                          <a:ea typeface="+mn-ea"/>
                          <a:cs typeface="+mn-cs"/>
                        </a:rPr>
                        <a:t>Rhythm</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n-lt"/>
                          <a:ea typeface="+mn-ea"/>
                          <a:cs typeface="+mn-cs"/>
                        </a:rPr>
                        <a:t>Melody</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n-lt"/>
                          <a:ea typeface="+mn-ea"/>
                          <a:cs typeface="+mn-cs"/>
                        </a:rPr>
                        <a:t>Octave</a:t>
                      </a:r>
                      <a:endParaRPr lang="en-US" sz="1100" b="0" i="0" u="none" strike="noStrike" kern="1200" noProof="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8007034"/>
                  </a:ext>
                </a:extLst>
              </a:tr>
              <a:tr h="17540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a:solidFill>
                          <a:sysClr val="windowText" lastClr="00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a:t>PSHE</a:t>
                      </a:r>
                    </a:p>
                    <a:p>
                      <a:pPr algn="ctr"/>
                      <a:endParaRPr lang="en-GB" sz="1100" b="1">
                        <a:solidFill>
                          <a:sysClr val="windowText" lastClr="0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100" b="1" i="0" kern="1200" dirty="0" smtClean="0">
                          <a:solidFill>
                            <a:schemeClr val="dk1"/>
                          </a:solidFill>
                          <a:effectLst/>
                          <a:latin typeface="+mn-lt"/>
                          <a:ea typeface="+mn-ea"/>
                          <a:cs typeface="+mn-cs"/>
                        </a:rPr>
                        <a:t>To show knowledge and understanding of the physical changes and puberty. (Journey</a:t>
                      </a:r>
                      <a:r>
                        <a:rPr lang="en-US" sz="1100" b="1" i="0" kern="1200" baseline="0" dirty="0" smtClean="0">
                          <a:solidFill>
                            <a:schemeClr val="dk1"/>
                          </a:solidFill>
                          <a:effectLst/>
                          <a:latin typeface="+mn-lt"/>
                          <a:ea typeface="+mn-ea"/>
                          <a:cs typeface="+mn-cs"/>
                        </a:rPr>
                        <a:t> in love) </a:t>
                      </a:r>
                      <a:endParaRPr lang="en-US" sz="1100" b="0" i="0" kern="1200" dirty="0" smtClean="0">
                        <a:solidFill>
                          <a:schemeClr val="dk1"/>
                        </a:solidFill>
                        <a:effectLst/>
                        <a:latin typeface="+mn-lt"/>
                        <a:ea typeface="+mn-ea"/>
                        <a:cs typeface="+mn-cs"/>
                      </a:endParaRPr>
                    </a:p>
                    <a:p>
                      <a:pPr marL="228600" indent="-228600" algn="l" rtl="0" fontAlgn="base">
                        <a:buFont typeface="Wingdings" panose="05000000000000000000" pitchFamily="2" charset="2"/>
                        <a:buChar char="ü"/>
                      </a:pPr>
                      <a:r>
                        <a:rPr lang="en-US" sz="1100" b="0" i="0" kern="1200" dirty="0" smtClean="0">
                          <a:solidFill>
                            <a:schemeClr val="dk1"/>
                          </a:solidFill>
                          <a:effectLst/>
                          <a:latin typeface="+mn-lt"/>
                          <a:ea typeface="+mn-ea"/>
                          <a:cs typeface="+mn-cs"/>
                        </a:rPr>
                        <a:t>To celebrate the joy of growing physically and spiritually. </a:t>
                      </a:r>
                    </a:p>
                    <a:p>
                      <a:pPr algn="l" rtl="0" fontAlgn="base"/>
                      <a:r>
                        <a:rPr lang="en-US" sz="1100" b="1" i="0" kern="1200" dirty="0" smtClean="0">
                          <a:solidFill>
                            <a:schemeClr val="dk1"/>
                          </a:solidFill>
                          <a:effectLst/>
                          <a:latin typeface="+mn-lt"/>
                          <a:ea typeface="+mn-ea"/>
                          <a:cs typeface="+mn-cs"/>
                        </a:rPr>
                        <a:t>Health and Wellbeing </a:t>
                      </a:r>
                    </a:p>
                    <a:p>
                      <a:pPr algn="l" rtl="0" fontAlgn="base"/>
                      <a:r>
                        <a:rPr lang="en-US" sz="1100" b="1" i="0" kern="1200" dirty="0" smtClean="0">
                          <a:solidFill>
                            <a:schemeClr val="dk1"/>
                          </a:solidFill>
                          <a:effectLst/>
                          <a:latin typeface="+mn-lt"/>
                          <a:ea typeface="+mn-ea"/>
                          <a:cs typeface="+mn-cs"/>
                        </a:rPr>
                        <a:t>Growing and changing </a:t>
                      </a:r>
                    </a:p>
                    <a:p>
                      <a:pPr algn="l" rtl="0" fontAlgn="base"/>
                      <a:r>
                        <a:rPr lang="en-US" sz="1100" b="0" i="0" kern="1200" dirty="0" smtClean="0">
                          <a:solidFill>
                            <a:schemeClr val="dk1"/>
                          </a:solidFill>
                          <a:effectLst/>
                          <a:latin typeface="+mn-lt"/>
                          <a:ea typeface="+mn-ea"/>
                          <a:cs typeface="+mn-cs"/>
                        </a:rPr>
                        <a:t>Personal identity; </a:t>
                      </a:r>
                      <a:r>
                        <a:rPr lang="en-US" sz="1100" b="0" i="0" kern="1200" dirty="0" err="1" smtClean="0">
                          <a:solidFill>
                            <a:schemeClr val="dk1"/>
                          </a:solidFill>
                          <a:effectLst/>
                          <a:latin typeface="+mn-lt"/>
                          <a:ea typeface="+mn-ea"/>
                          <a:cs typeface="+mn-cs"/>
                        </a:rPr>
                        <a:t>recognising</a:t>
                      </a:r>
                      <a:r>
                        <a:rPr lang="en-US" sz="1100" b="0" i="0" kern="1200" dirty="0" smtClean="0">
                          <a:solidFill>
                            <a:schemeClr val="dk1"/>
                          </a:solidFill>
                          <a:effectLst/>
                          <a:latin typeface="+mn-lt"/>
                          <a:ea typeface="+mn-ea"/>
                          <a:cs typeface="+mn-cs"/>
                        </a:rPr>
                        <a:t> individuality and different qualities; mental wellbeing </a:t>
                      </a:r>
                    </a:p>
                    <a:p>
                      <a:pPr algn="l" rtl="0" fontAlgn="base"/>
                      <a:r>
                        <a:rPr lang="en-US" sz="1100" b="1" i="0" kern="1200" dirty="0" smtClean="0">
                          <a:solidFill>
                            <a:schemeClr val="dk1"/>
                          </a:solidFill>
                          <a:effectLst/>
                          <a:latin typeface="+mn-lt"/>
                          <a:ea typeface="+mn-ea"/>
                          <a:cs typeface="+mn-cs"/>
                        </a:rPr>
                        <a:t>Keeping safe</a:t>
                      </a:r>
                    </a:p>
                    <a:p>
                      <a:pPr algn="l" rtl="0" fontAlgn="base"/>
                      <a:r>
                        <a:rPr lang="en-US" sz="1100" b="0" i="0" kern="1200" dirty="0" smtClean="0">
                          <a:solidFill>
                            <a:schemeClr val="dk1"/>
                          </a:solidFill>
                          <a:effectLst/>
                          <a:latin typeface="+mn-lt"/>
                          <a:ea typeface="+mn-ea"/>
                          <a:cs typeface="+mn-cs"/>
                        </a:rPr>
                        <a:t>Keeping safe in different situations, including responding in emergencies, first aid. </a:t>
                      </a:r>
                      <a:endParaRPr lang="en-US" sz="1100" b="1"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Font typeface="Wingdings" panose="05000000000000000000" pitchFamily="2" charset="2"/>
                        <a:buNone/>
                      </a:pPr>
                      <a:r>
                        <a:rPr lang="en-US" sz="1100" b="1" i="0" u="none" strike="noStrike" kern="1200" noProof="0" dirty="0" smtClean="0">
                          <a:solidFill>
                            <a:schemeClr val="tx1"/>
                          </a:solidFill>
                          <a:effectLst/>
                          <a:latin typeface="+mj-lt"/>
                        </a:rPr>
                        <a:t>Vocabulary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100" b="0" i="0" u="none" strike="noStrike" kern="1200" noProof="0" dirty="0" smtClean="0">
                          <a:solidFill>
                            <a:schemeClr val="tx1"/>
                          </a:solidFill>
                          <a:effectLst/>
                          <a:latin typeface="+mj-lt"/>
                        </a:rPr>
                        <a:t> </a:t>
                      </a:r>
                      <a:r>
                        <a:rPr lang="en-US" sz="1100" b="0" i="0" u="none" strike="noStrike" kern="1200" noProof="0" dirty="0" smtClean="0">
                          <a:solidFill>
                            <a:schemeClr val="tx1"/>
                          </a:solidFill>
                          <a:effectLst/>
                          <a:latin typeface="+mn-lt"/>
                          <a:ea typeface="+mn-ea"/>
                          <a:cs typeface="+mn-cs"/>
                        </a:rPr>
                        <a:t>Puberty</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j-lt"/>
                        </a:rPr>
                        <a:t>Hormones</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j-lt"/>
                        </a:rPr>
                        <a:t>Development</a:t>
                      </a:r>
                      <a:r>
                        <a:rPr lang="en-US" sz="1100" b="0" i="0" u="none" strike="noStrike" kern="1200" baseline="0" noProof="0" dirty="0" smtClean="0">
                          <a:solidFill>
                            <a:schemeClr val="tx1"/>
                          </a:solidFill>
                          <a:effectLst/>
                          <a:latin typeface="+mj-lt"/>
                        </a:rPr>
                        <a:t> </a:t>
                      </a:r>
                      <a:endParaRPr lang="en-US" sz="1100" b="0" i="0" u="none" strike="noStrike" kern="1200" noProof="0" dirty="0" smtClean="0">
                        <a:solidFill>
                          <a:schemeClr val="tx1"/>
                        </a:solidFill>
                        <a:effectLst/>
                        <a:latin typeface="+mj-lt"/>
                      </a:endParaRP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j-lt"/>
                        </a:rPr>
                        <a:t>Health</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j-lt"/>
                        </a:rPr>
                        <a:t>Well-being</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j-lt"/>
                        </a:rPr>
                        <a:t>Safety</a:t>
                      </a:r>
                    </a:p>
                    <a:p>
                      <a:pPr marL="171450" lvl="0" indent="-171450" algn="l">
                        <a:lnSpc>
                          <a:spcPct val="100000"/>
                        </a:lnSpc>
                        <a:spcBef>
                          <a:spcPts val="0"/>
                        </a:spcBef>
                        <a:spcAft>
                          <a:spcPts val="0"/>
                        </a:spcAft>
                        <a:buFont typeface="Wingdings" panose="05000000000000000000" pitchFamily="2" charset="2"/>
                        <a:buChar char="ü"/>
                      </a:pPr>
                      <a:r>
                        <a:rPr lang="en-US" sz="1100" b="0" i="0" u="none" strike="noStrike" kern="1200" noProof="0" dirty="0" smtClean="0">
                          <a:solidFill>
                            <a:schemeClr val="tx1"/>
                          </a:solidFill>
                          <a:effectLst/>
                          <a:latin typeface="+mj-lt"/>
                        </a:rPr>
                        <a:t>Emergency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5465453"/>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3999" y="259080"/>
            <a:ext cx="441767" cy="441767"/>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920939587"/>
              </p:ext>
            </p:extLst>
          </p:nvPr>
        </p:nvGraphicFramePr>
        <p:xfrm>
          <a:off x="6172203" y="728347"/>
          <a:ext cx="5819497" cy="5547360"/>
        </p:xfrm>
        <a:graphic>
          <a:graphicData uri="http://schemas.openxmlformats.org/drawingml/2006/table">
            <a:tbl>
              <a:tblPr firstRow="1" bandRow="1">
                <a:tableStyleId>{5C22544A-7EE6-4342-B048-85BDC9FD1C3A}</a:tableStyleId>
              </a:tblPr>
              <a:tblGrid>
                <a:gridCol w="420509">
                  <a:extLst>
                    <a:ext uri="{9D8B030D-6E8A-4147-A177-3AD203B41FA5}">
                      <a16:colId xmlns:a16="http://schemas.microsoft.com/office/drawing/2014/main" val="1030838207"/>
                    </a:ext>
                  </a:extLst>
                </a:gridCol>
                <a:gridCol w="4232042">
                  <a:extLst>
                    <a:ext uri="{9D8B030D-6E8A-4147-A177-3AD203B41FA5}">
                      <a16:colId xmlns:a16="http://schemas.microsoft.com/office/drawing/2014/main" val="393403512"/>
                    </a:ext>
                  </a:extLst>
                </a:gridCol>
                <a:gridCol w="1166946">
                  <a:extLst>
                    <a:ext uri="{9D8B030D-6E8A-4147-A177-3AD203B41FA5}">
                      <a16:colId xmlns:a16="http://schemas.microsoft.com/office/drawing/2014/main" val="20002"/>
                    </a:ext>
                  </a:extLst>
                </a:gridCol>
              </a:tblGrid>
              <a:tr h="15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sysClr val="windowText" lastClr="000000"/>
                        </a:solidFill>
                        <a:latin typeface="+mj-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j-lt"/>
                        </a:rPr>
                        <a:t>PHYSICAL</a:t>
                      </a:r>
                      <a:r>
                        <a:rPr lang="en-GB" sz="1200" b="1" baseline="0" dirty="0">
                          <a:solidFill>
                            <a:schemeClr val="tx1"/>
                          </a:solidFill>
                          <a:latin typeface="+mj-lt"/>
                        </a:rPr>
                        <a:t> EDUCATION</a:t>
                      </a:r>
                      <a:endParaRPr lang="en-GB" sz="1200" dirty="0">
                        <a:solidFill>
                          <a:schemeClr val="tx1"/>
                        </a:solidFill>
                        <a:latin typeface="+mj-lt"/>
                      </a:endParaRPr>
                    </a:p>
                    <a:p>
                      <a:pPr algn="ctr"/>
                      <a:endParaRPr lang="en-GB" sz="1200" dirty="0">
                        <a:solidFill>
                          <a:sysClr val="windowText" lastClr="000000"/>
                        </a:solidFill>
                        <a:latin typeface="+mj-lt"/>
                      </a:endParaRPr>
                    </a:p>
                  </a:txBody>
                  <a:tcPr vert="vert27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buFont typeface="Wingdings"/>
                        <a:buNone/>
                      </a:pPr>
                      <a:r>
                        <a:rPr lang="en-US" sz="1050" b="1" u="none" kern="1200" baseline="0" dirty="0" smtClean="0">
                          <a:solidFill>
                            <a:schemeClr val="tx1"/>
                          </a:solidFill>
                          <a:latin typeface="+mn-lt"/>
                          <a:ea typeface="+mn-ea"/>
                          <a:cs typeface="+mn-cs"/>
                        </a:rPr>
                        <a:t>ATHLETICS </a:t>
                      </a:r>
                      <a:endParaRPr lang="en-GB" sz="1050" b="1" u="none" kern="1200" baseline="0" dirty="0" smtClean="0">
                        <a:solidFill>
                          <a:schemeClr val="tx1"/>
                        </a:solidFill>
                        <a:latin typeface="+mn-lt"/>
                        <a:ea typeface="+mn-ea"/>
                        <a:cs typeface="+mn-cs"/>
                      </a:endParaRPr>
                    </a:p>
                    <a:p>
                      <a:pPr marL="171450" indent="-171450" algn="l">
                        <a:buFont typeface="Wingdings"/>
                        <a:buChar char="ü"/>
                      </a:pPr>
                      <a:r>
                        <a:rPr lang="en-GB" sz="1050" b="0" kern="1200" baseline="0" dirty="0" smtClean="0">
                          <a:solidFill>
                            <a:schemeClr val="tx1"/>
                          </a:solidFill>
                          <a:latin typeface="+mn-lt"/>
                          <a:ea typeface="+mn-ea"/>
                          <a:cs typeface="+mn-cs"/>
                        </a:rPr>
                        <a:t>Understand the benefits of physical exercise and the importance of </a:t>
                      </a:r>
                      <a:r>
                        <a:rPr lang="en-GB" sz="1050" b="1" i="1" kern="1200" baseline="0" dirty="0" smtClean="0">
                          <a:solidFill>
                            <a:schemeClr val="tx1"/>
                          </a:solidFill>
                          <a:latin typeface="+mn-lt"/>
                          <a:ea typeface="+mn-ea"/>
                          <a:cs typeface="+mn-cs"/>
                        </a:rPr>
                        <a:t>warming up </a:t>
                      </a:r>
                      <a:r>
                        <a:rPr lang="en-GB" sz="1050" b="0" kern="1200" baseline="0" dirty="0" smtClean="0">
                          <a:solidFill>
                            <a:schemeClr val="tx1"/>
                          </a:solidFill>
                          <a:latin typeface="+mn-lt"/>
                          <a:ea typeface="+mn-ea"/>
                          <a:cs typeface="+mn-cs"/>
                        </a:rPr>
                        <a:t>and </a:t>
                      </a:r>
                      <a:r>
                        <a:rPr lang="en-GB" sz="1050" b="1" i="1" kern="1200" baseline="0" dirty="0" smtClean="0">
                          <a:solidFill>
                            <a:schemeClr val="tx1"/>
                          </a:solidFill>
                          <a:latin typeface="+mn-lt"/>
                          <a:ea typeface="+mn-ea"/>
                          <a:cs typeface="+mn-cs"/>
                        </a:rPr>
                        <a:t>cooling down</a:t>
                      </a:r>
                      <a:r>
                        <a:rPr lang="en-GB" sz="1050" b="0" kern="1200" baseline="0" dirty="0" smtClean="0">
                          <a:solidFill>
                            <a:schemeClr val="tx1"/>
                          </a:solidFill>
                          <a:latin typeface="+mn-lt"/>
                          <a:ea typeface="+mn-ea"/>
                          <a:cs typeface="+mn-cs"/>
                        </a:rPr>
                        <a:t>. </a:t>
                      </a:r>
                    </a:p>
                    <a:p>
                      <a:pPr marL="171450" indent="-171450" algn="l">
                        <a:buFont typeface="Wingdings"/>
                        <a:buChar char="ü"/>
                      </a:pPr>
                      <a:r>
                        <a:rPr lang="en-US" sz="1050" b="0" kern="1200" baseline="0" dirty="0" smtClean="0">
                          <a:solidFill>
                            <a:schemeClr val="tx1"/>
                          </a:solidFill>
                          <a:latin typeface="+mn-lt"/>
                          <a:ea typeface="+mn-ea"/>
                          <a:cs typeface="+mn-cs"/>
                        </a:rPr>
                        <a:t>To develop techniques in </a:t>
                      </a:r>
                      <a:r>
                        <a:rPr lang="en-US" sz="1050" b="1" i="1" kern="1200" baseline="0" dirty="0" smtClean="0">
                          <a:solidFill>
                            <a:schemeClr val="tx1"/>
                          </a:solidFill>
                          <a:latin typeface="+mn-lt"/>
                          <a:ea typeface="+mn-ea"/>
                          <a:cs typeface="+mn-cs"/>
                        </a:rPr>
                        <a:t>sprinting</a:t>
                      </a:r>
                      <a:r>
                        <a:rPr lang="en-US" sz="1050" b="0" kern="1200" baseline="0" dirty="0" smtClean="0">
                          <a:solidFill>
                            <a:schemeClr val="tx1"/>
                          </a:solidFill>
                          <a:latin typeface="+mn-lt"/>
                          <a:ea typeface="+mn-ea"/>
                          <a:cs typeface="+mn-cs"/>
                        </a:rPr>
                        <a:t>.</a:t>
                      </a:r>
                    </a:p>
                    <a:p>
                      <a:pPr marL="171450" indent="-171450" algn="l">
                        <a:buFont typeface="Wingdings"/>
                        <a:buChar char="ü"/>
                      </a:pPr>
                      <a:r>
                        <a:rPr lang="en-US" sz="1050" b="0" kern="1200" baseline="0" dirty="0" smtClean="0">
                          <a:solidFill>
                            <a:schemeClr val="tx1"/>
                          </a:solidFill>
                          <a:latin typeface="+mn-lt"/>
                          <a:ea typeface="+mn-ea"/>
                          <a:cs typeface="+mn-cs"/>
                        </a:rPr>
                        <a:t>To build </a:t>
                      </a:r>
                      <a:r>
                        <a:rPr lang="en-US" sz="1050" b="1" i="1" kern="1200" baseline="0" dirty="0" smtClean="0">
                          <a:solidFill>
                            <a:schemeClr val="tx1"/>
                          </a:solidFill>
                          <a:latin typeface="+mn-lt"/>
                          <a:ea typeface="+mn-ea"/>
                          <a:cs typeface="+mn-cs"/>
                        </a:rPr>
                        <a:t>stamina</a:t>
                      </a:r>
                      <a:r>
                        <a:rPr lang="en-US" sz="1050" b="0" kern="1200" baseline="0" dirty="0" smtClean="0">
                          <a:solidFill>
                            <a:schemeClr val="tx1"/>
                          </a:solidFill>
                          <a:latin typeface="+mn-lt"/>
                          <a:ea typeface="+mn-ea"/>
                          <a:cs typeface="+mn-cs"/>
                        </a:rPr>
                        <a:t>.</a:t>
                      </a:r>
                    </a:p>
                    <a:p>
                      <a:pPr marL="171450" indent="-171450" algn="l">
                        <a:buFont typeface="Wingdings"/>
                        <a:buChar char="ü"/>
                      </a:pPr>
                      <a:r>
                        <a:rPr lang="en-US" sz="1050" b="0" kern="1200" baseline="0" dirty="0" smtClean="0">
                          <a:solidFill>
                            <a:schemeClr val="tx1"/>
                          </a:solidFill>
                          <a:latin typeface="+mn-lt"/>
                          <a:ea typeface="+mn-ea"/>
                          <a:cs typeface="+mn-cs"/>
                        </a:rPr>
                        <a:t>To develop techniques for  running and </a:t>
                      </a:r>
                      <a:r>
                        <a:rPr lang="en-US" sz="1050" b="1" i="1" kern="1200" baseline="0" dirty="0" smtClean="0">
                          <a:solidFill>
                            <a:schemeClr val="tx1"/>
                          </a:solidFill>
                          <a:latin typeface="+mn-lt"/>
                          <a:ea typeface="+mn-ea"/>
                          <a:cs typeface="+mn-cs"/>
                        </a:rPr>
                        <a:t>jumping</a:t>
                      </a:r>
                      <a:r>
                        <a:rPr lang="en-US" sz="1050" b="0" kern="1200" baseline="0" dirty="0" smtClean="0">
                          <a:solidFill>
                            <a:schemeClr val="tx1"/>
                          </a:solidFill>
                          <a:latin typeface="+mn-lt"/>
                          <a:ea typeface="+mn-ea"/>
                          <a:cs typeface="+mn-cs"/>
                        </a:rPr>
                        <a:t> over hurdles.</a:t>
                      </a:r>
                    </a:p>
                    <a:p>
                      <a:pPr marL="171450" indent="-171450" algn="l">
                        <a:buFont typeface="Wingdings"/>
                        <a:buChar char="ü"/>
                      </a:pPr>
                      <a:r>
                        <a:rPr lang="en-US" sz="1050" b="0" kern="1200" baseline="0" dirty="0" smtClean="0">
                          <a:solidFill>
                            <a:schemeClr val="tx1"/>
                          </a:solidFill>
                          <a:latin typeface="+mn-lt"/>
                          <a:ea typeface="+mn-ea"/>
                          <a:cs typeface="+mn-cs"/>
                        </a:rPr>
                        <a:t>To use developing techniques adapted for </a:t>
                      </a:r>
                      <a:r>
                        <a:rPr lang="en-US" sz="1050" b="1" i="1" kern="1200" baseline="0" dirty="0" smtClean="0">
                          <a:solidFill>
                            <a:schemeClr val="tx1"/>
                          </a:solidFill>
                          <a:latin typeface="+mn-lt"/>
                          <a:ea typeface="+mn-ea"/>
                          <a:cs typeface="+mn-cs"/>
                        </a:rPr>
                        <a:t>relay</a:t>
                      </a:r>
                      <a:r>
                        <a:rPr lang="en-US" sz="1050" b="0" kern="1200" baseline="0" dirty="0" smtClean="0">
                          <a:solidFill>
                            <a:schemeClr val="tx1"/>
                          </a:solidFill>
                          <a:latin typeface="+mn-lt"/>
                          <a:ea typeface="+mn-ea"/>
                          <a:cs typeface="+mn-cs"/>
                        </a:rPr>
                        <a:t> races. </a:t>
                      </a:r>
                    </a:p>
                    <a:p>
                      <a:pPr marL="171450" indent="-171450" algn="l">
                        <a:buFont typeface="Wingdings"/>
                        <a:buChar char="ü"/>
                      </a:pPr>
                      <a:r>
                        <a:rPr lang="en-US" sz="1050" b="0" kern="1200" baseline="0" dirty="0" smtClean="0">
                          <a:solidFill>
                            <a:schemeClr val="tx1"/>
                          </a:solidFill>
                          <a:latin typeface="+mn-lt"/>
                          <a:ea typeface="+mn-ea"/>
                          <a:cs typeface="+mn-cs"/>
                        </a:rPr>
                        <a:t>To change </a:t>
                      </a:r>
                      <a:r>
                        <a:rPr lang="en-US" sz="1050" b="1" i="1" kern="1200" baseline="0" dirty="0" smtClean="0">
                          <a:solidFill>
                            <a:schemeClr val="tx1"/>
                          </a:solidFill>
                          <a:latin typeface="+mn-lt"/>
                          <a:ea typeface="+mn-ea"/>
                          <a:cs typeface="+mn-cs"/>
                        </a:rPr>
                        <a:t>direction</a:t>
                      </a:r>
                      <a:r>
                        <a:rPr lang="en-US" sz="1050" b="0" kern="1200" baseline="0" dirty="0" smtClean="0">
                          <a:solidFill>
                            <a:schemeClr val="tx1"/>
                          </a:solidFill>
                          <a:latin typeface="+mn-lt"/>
                          <a:ea typeface="+mn-ea"/>
                          <a:cs typeface="+mn-cs"/>
                        </a:rPr>
                        <a:t> efficiently. </a:t>
                      </a:r>
                    </a:p>
                    <a:p>
                      <a:pPr marL="171450" indent="-171450" algn="l">
                        <a:buFont typeface="Wingdings"/>
                        <a:buChar char="ü"/>
                      </a:pPr>
                      <a:r>
                        <a:rPr lang="en-US" sz="1050" b="0" kern="1200" baseline="0" dirty="0" smtClean="0">
                          <a:solidFill>
                            <a:schemeClr val="tx1"/>
                          </a:solidFill>
                          <a:latin typeface="+mn-lt"/>
                          <a:ea typeface="+mn-ea"/>
                          <a:cs typeface="+mn-cs"/>
                        </a:rPr>
                        <a:t>To develop </a:t>
                      </a:r>
                      <a:r>
                        <a:rPr lang="en-US" sz="1050" b="1" i="1" kern="1200" baseline="0" dirty="0" smtClean="0">
                          <a:solidFill>
                            <a:schemeClr val="tx1"/>
                          </a:solidFill>
                          <a:latin typeface="+mn-lt"/>
                          <a:ea typeface="+mn-ea"/>
                          <a:cs typeface="+mn-cs"/>
                        </a:rPr>
                        <a:t>throwing</a:t>
                      </a:r>
                      <a:r>
                        <a:rPr lang="en-US" sz="1050" b="0" kern="1200" baseline="0" dirty="0" smtClean="0">
                          <a:solidFill>
                            <a:schemeClr val="tx1"/>
                          </a:solidFill>
                          <a:latin typeface="+mn-lt"/>
                          <a:ea typeface="+mn-ea"/>
                          <a:cs typeface="+mn-cs"/>
                        </a:rPr>
                        <a:t> techniques linked to shot put / discus.</a:t>
                      </a:r>
                    </a:p>
                    <a:p>
                      <a:pPr marL="171450" indent="-171450" algn="l">
                        <a:buFont typeface="Wingdings"/>
                        <a:buChar char="ü"/>
                      </a:pPr>
                      <a:r>
                        <a:rPr lang="en-US" sz="1050" b="0" kern="1200" baseline="0" dirty="0" smtClean="0">
                          <a:solidFill>
                            <a:schemeClr val="tx1"/>
                          </a:solidFill>
                          <a:latin typeface="+mn-lt"/>
                          <a:ea typeface="+mn-ea"/>
                          <a:cs typeface="+mn-cs"/>
                        </a:rPr>
                        <a:t>To develop technique for jumping over </a:t>
                      </a:r>
                      <a:r>
                        <a:rPr lang="en-US" sz="1050" b="1" i="1" kern="1200" baseline="0" dirty="0" smtClean="0">
                          <a:solidFill>
                            <a:schemeClr val="tx1"/>
                          </a:solidFill>
                          <a:latin typeface="+mn-lt"/>
                          <a:ea typeface="+mn-ea"/>
                          <a:cs typeface="+mn-cs"/>
                        </a:rPr>
                        <a:t>distance</a:t>
                      </a:r>
                      <a:r>
                        <a:rPr lang="en-US" sz="1050" b="0" kern="1200" baseline="0" dirty="0" smtClean="0">
                          <a:solidFill>
                            <a:schemeClr val="tx1"/>
                          </a:solidFill>
                          <a:latin typeface="+mn-lt"/>
                          <a:ea typeface="+mn-ea"/>
                          <a:cs typeface="+mn-cs"/>
                        </a:rPr>
                        <a:t>. (Long jump)</a:t>
                      </a:r>
                    </a:p>
                    <a:p>
                      <a:pPr marL="171450" indent="-171450" algn="l">
                        <a:buFont typeface="Wingdings"/>
                        <a:buChar char="ü"/>
                      </a:pPr>
                      <a:r>
                        <a:rPr lang="en-GB" sz="1050" b="0" kern="1200" baseline="0" dirty="0" smtClean="0">
                          <a:solidFill>
                            <a:schemeClr val="tx1"/>
                          </a:solidFill>
                          <a:latin typeface="+mn-lt"/>
                          <a:ea typeface="+mn-ea"/>
                          <a:cs typeface="+mn-cs"/>
                        </a:rPr>
                        <a:t> Compete in a mini </a:t>
                      </a:r>
                      <a:r>
                        <a:rPr lang="en-GB" sz="1050" b="1" i="1" kern="1200" baseline="0" dirty="0" smtClean="0">
                          <a:solidFill>
                            <a:schemeClr val="tx1"/>
                          </a:solidFill>
                          <a:latin typeface="+mn-lt"/>
                          <a:ea typeface="+mn-ea"/>
                          <a:cs typeface="+mn-cs"/>
                        </a:rPr>
                        <a:t>triathlon</a:t>
                      </a:r>
                      <a:r>
                        <a:rPr lang="en-GB" sz="1050" b="0" kern="1200" baseline="0" dirty="0" smtClean="0">
                          <a:solidFill>
                            <a:schemeClr val="tx1"/>
                          </a:solidFill>
                          <a:latin typeface="+mn-lt"/>
                          <a:ea typeface="+mn-ea"/>
                          <a:cs typeface="+mn-cs"/>
                        </a:rPr>
                        <a:t> comprising of skills from the athletics unit. </a:t>
                      </a:r>
                      <a:endParaRPr lang="en-GB" sz="1050" b="0" kern="1200" baseline="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Font typeface="Wingdings" panose="05000000000000000000" pitchFamily="2" charset="2"/>
                        <a:buNone/>
                      </a:pPr>
                      <a:r>
                        <a:rPr lang="en-US" sz="900" b="1" i="0" u="none" strike="noStrike" kern="1200" noProof="0" dirty="0" smtClean="0">
                          <a:solidFill>
                            <a:schemeClr val="tx1"/>
                          </a:solidFill>
                          <a:effectLst/>
                          <a:latin typeface="+mn-lt"/>
                          <a:ea typeface="+mn-ea"/>
                          <a:cs typeface="+mn-cs"/>
                        </a:rPr>
                        <a:t>Vocabulary</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Warm up</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Cool down</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Performance</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Communicate</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Collaborate</a:t>
                      </a:r>
                      <a:r>
                        <a:rPr lang="en-US" sz="900" b="0" i="0" u="none" strike="noStrike" kern="1200" baseline="0" noProof="0" dirty="0" smtClean="0">
                          <a:solidFill>
                            <a:schemeClr val="tx1"/>
                          </a:solidFill>
                          <a:effectLst/>
                          <a:latin typeface="+mn-lt"/>
                          <a:ea typeface="+mn-ea"/>
                          <a:cs typeface="+mn-cs"/>
                        </a:rPr>
                        <a:t> </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baseline="0" noProof="0" dirty="0" smtClean="0">
                          <a:solidFill>
                            <a:schemeClr val="tx1"/>
                          </a:solidFill>
                          <a:effectLst/>
                          <a:latin typeface="+mn-lt"/>
                          <a:ea typeface="+mn-ea"/>
                          <a:cs typeface="+mn-cs"/>
                        </a:rPr>
                        <a:t>Competitive</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baseline="0" noProof="0" dirty="0" smtClean="0">
                          <a:solidFill>
                            <a:schemeClr val="tx1"/>
                          </a:solidFill>
                          <a:effectLst/>
                          <a:latin typeface="+mn-lt"/>
                          <a:ea typeface="+mn-ea"/>
                          <a:cs typeface="+mn-cs"/>
                        </a:rPr>
                        <a:t>Pace</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baseline="0" noProof="0" dirty="0" smtClean="0">
                          <a:solidFill>
                            <a:schemeClr val="tx1"/>
                          </a:solidFill>
                          <a:effectLst/>
                          <a:latin typeface="+mn-lt"/>
                          <a:ea typeface="+mn-ea"/>
                          <a:cs typeface="+mn-cs"/>
                        </a:rPr>
                        <a:t>Targets</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baseline="0" noProof="0" dirty="0" smtClean="0">
                          <a:solidFill>
                            <a:schemeClr val="tx1"/>
                          </a:solidFill>
                          <a:effectLst/>
                          <a:latin typeface="+mn-lt"/>
                          <a:ea typeface="+mn-ea"/>
                          <a:cs typeface="+mn-cs"/>
                        </a:rPr>
                        <a:t>Athletics</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baseline="0" noProof="0" dirty="0" smtClean="0">
                          <a:solidFill>
                            <a:schemeClr val="tx1"/>
                          </a:solidFill>
                          <a:effectLst/>
                          <a:latin typeface="+mn-lt"/>
                          <a:ea typeface="+mn-ea"/>
                          <a:cs typeface="+mn-cs"/>
                        </a:rPr>
                        <a:t>Refine</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baseline="0" noProof="0" dirty="0" smtClean="0">
                          <a:solidFill>
                            <a:schemeClr val="tx1"/>
                          </a:solidFill>
                          <a:effectLst/>
                          <a:latin typeface="+mn-lt"/>
                          <a:ea typeface="+mn-ea"/>
                          <a:cs typeface="+mn-cs"/>
                        </a:rPr>
                        <a:t>Compare</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baseline="0" noProof="0" dirty="0" smtClean="0">
                          <a:solidFill>
                            <a:schemeClr val="tx1"/>
                          </a:solidFill>
                          <a:effectLst/>
                          <a:latin typeface="+mn-lt"/>
                          <a:ea typeface="+mn-ea"/>
                          <a:cs typeface="+mn-cs"/>
                        </a:rPr>
                        <a:t>Improve</a:t>
                      </a:r>
                      <a:endParaRPr lang="en-US" sz="900" b="0" i="0" u="none" strike="noStrike" kern="1200" baseline="0" noProof="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05902"/>
                  </a:ext>
                </a:extLst>
              </a:tr>
              <a:tr h="20953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mj-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latin typeface="+mj-lt"/>
                        </a:rPr>
                        <a:t>DT</a:t>
                      </a:r>
                      <a:endParaRPr lang="en-GB" sz="1200" b="1" dirty="0">
                        <a:solidFill>
                          <a:schemeClr val="tx1"/>
                        </a:solidFill>
                        <a:latin typeface="+mj-lt"/>
                      </a:endParaRPr>
                    </a:p>
                    <a:p>
                      <a:pPr algn="ctr"/>
                      <a:endParaRPr lang="en-GB" sz="1200" b="1" dirty="0">
                        <a:solidFill>
                          <a:schemeClr val="tx1"/>
                        </a:solidFill>
                        <a:latin typeface="+mj-lt"/>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1" i="0" u="none" strike="noStrike" kern="1200" noProof="0" dirty="0" smtClean="0">
                          <a:solidFill>
                            <a:schemeClr val="tx1"/>
                          </a:solidFill>
                          <a:effectLst/>
                          <a:latin typeface="+mn-lt"/>
                          <a:ea typeface="+mn-ea"/>
                          <a:cs typeface="+mn-cs"/>
                        </a:rPr>
                        <a:t>Fashion and Textiles </a:t>
                      </a:r>
                      <a:endParaRPr lang="en-US" sz="1000" b="0" i="0" u="none" strike="noStrike" kern="1200" noProof="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000" b="0" i="0" u="none" strike="noStrike" kern="1200" noProof="0" dirty="0" smtClean="0">
                          <a:solidFill>
                            <a:schemeClr val="tx1"/>
                          </a:solidFill>
                          <a:effectLst/>
                          <a:latin typeface="+mn-lt"/>
                          <a:ea typeface="+mn-ea"/>
                          <a:cs typeface="+mn-cs"/>
                        </a:rPr>
                        <a:t>Use research and develop design criteria to inform the design of innovative, functional, appealing products that are fit for purpose, aimed at particular individuals or groups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000" b="0" i="0" u="none" strike="noStrike" kern="1200" noProof="0" dirty="0" smtClean="0">
                          <a:solidFill>
                            <a:schemeClr val="tx1"/>
                          </a:solidFill>
                          <a:effectLst/>
                          <a:latin typeface="+mn-lt"/>
                          <a:ea typeface="+mn-ea"/>
                          <a:cs typeface="+mn-cs"/>
                        </a:rPr>
                        <a:t>generate, develop, model and communicate their ideas through discussion, annotated sketches, cross-sectional and exploded diagrams, prototypes, pattern pieces and computer-aided design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000" b="0" i="0" u="none" strike="noStrike" kern="1200" noProof="0" dirty="0" smtClean="0">
                          <a:solidFill>
                            <a:schemeClr val="tx1"/>
                          </a:solidFill>
                          <a:effectLst/>
                          <a:latin typeface="+mn-lt"/>
                          <a:ea typeface="+mn-ea"/>
                          <a:cs typeface="+mn-cs"/>
                        </a:rPr>
                        <a:t>select from and use a wider range of tools and equipment to perform practical tasks [for example, cutting, shaping, joining and finishing], accurately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000" b="0" i="0" u="none" strike="noStrike" kern="1200" noProof="0" dirty="0" smtClean="0">
                          <a:solidFill>
                            <a:schemeClr val="tx1"/>
                          </a:solidFill>
                          <a:effectLst/>
                          <a:latin typeface="+mn-lt"/>
                          <a:ea typeface="+mn-ea"/>
                          <a:cs typeface="+mn-cs"/>
                        </a:rPr>
                        <a:t>select from and use a wider range of materials and components, including construction materials, textiles and ingredients, according to their functional properties and aesthetic qualities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000" b="0" i="0" u="none" strike="noStrike" kern="1200" noProof="0" dirty="0" smtClean="0">
                          <a:solidFill>
                            <a:schemeClr val="tx1"/>
                          </a:solidFill>
                          <a:effectLst/>
                          <a:latin typeface="+mn-lt"/>
                          <a:ea typeface="+mn-ea"/>
                          <a:cs typeface="+mn-cs"/>
                        </a:rPr>
                        <a:t>investigate and </a:t>
                      </a:r>
                      <a:r>
                        <a:rPr lang="en-US" sz="1000" b="0" i="0" u="none" strike="noStrike" kern="1200" noProof="0" dirty="0" err="1" smtClean="0">
                          <a:solidFill>
                            <a:schemeClr val="tx1"/>
                          </a:solidFill>
                          <a:effectLst/>
                          <a:latin typeface="+mn-lt"/>
                          <a:ea typeface="+mn-ea"/>
                          <a:cs typeface="+mn-cs"/>
                        </a:rPr>
                        <a:t>analyse</a:t>
                      </a:r>
                      <a:r>
                        <a:rPr lang="en-US" sz="1000" b="0" i="0" u="none" strike="noStrike" kern="1200" noProof="0" dirty="0" smtClean="0">
                          <a:solidFill>
                            <a:schemeClr val="tx1"/>
                          </a:solidFill>
                          <a:effectLst/>
                          <a:latin typeface="+mn-lt"/>
                          <a:ea typeface="+mn-ea"/>
                          <a:cs typeface="+mn-cs"/>
                        </a:rPr>
                        <a:t> a range of existing products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000" b="0" i="0" u="none" strike="noStrike" kern="1200" noProof="0" dirty="0" smtClean="0">
                          <a:solidFill>
                            <a:schemeClr val="tx1"/>
                          </a:solidFill>
                          <a:effectLst/>
                          <a:latin typeface="+mn-lt"/>
                          <a:ea typeface="+mn-ea"/>
                          <a:cs typeface="+mn-cs"/>
                        </a:rPr>
                        <a:t>evaluate their ideas and products against their own design criteria and consider the views of others to improve their work</a:t>
                      </a:r>
                      <a:endParaRPr lang="en-GB" sz="1000" b="0" i="0" u="none" strike="noStrike" kern="1200" noProof="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Font typeface="Wingdings" panose="05000000000000000000" pitchFamily="2" charset="2"/>
                        <a:buNone/>
                      </a:pPr>
                      <a:r>
                        <a:rPr lang="en-US" sz="900" b="1" i="0" u="none" strike="noStrike" kern="1200" noProof="0" dirty="0" smtClean="0">
                          <a:solidFill>
                            <a:schemeClr val="tx1"/>
                          </a:solidFill>
                          <a:effectLst/>
                          <a:latin typeface="+mn-lt"/>
                          <a:ea typeface="+mn-ea"/>
                          <a:cs typeface="+mn-cs"/>
                        </a:rPr>
                        <a:t>Vocabulary</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Research</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Design</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Criteria</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Diagram</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Sketch</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Annotate</a:t>
                      </a:r>
                    </a:p>
                    <a:p>
                      <a:pPr marL="171450" lvl="0" indent="-171450" algn="l">
                        <a:lnSpc>
                          <a:spcPct val="100000"/>
                        </a:lnSpc>
                        <a:spcBef>
                          <a:spcPts val="0"/>
                        </a:spcBef>
                        <a:spcAft>
                          <a:spcPts val="0"/>
                        </a:spcAft>
                        <a:buFont typeface="Wingdings" panose="05000000000000000000" pitchFamily="2" charset="2"/>
                        <a:buChar char="ü"/>
                      </a:pPr>
                      <a:r>
                        <a:rPr lang="en-US" sz="900" b="0" i="0" u="none" strike="noStrike" kern="1200" noProof="0" dirty="0" smtClean="0">
                          <a:solidFill>
                            <a:schemeClr val="tx1"/>
                          </a:solidFill>
                          <a:effectLst/>
                          <a:latin typeface="+mn-lt"/>
                          <a:ea typeface="+mn-ea"/>
                          <a:cs typeface="+mn-cs"/>
                        </a:rPr>
                        <a:t>Aesthetic</a:t>
                      </a:r>
                    </a:p>
                    <a:p>
                      <a:pPr marL="171450" lvl="0" indent="-171450" algn="l">
                        <a:lnSpc>
                          <a:spcPct val="100000"/>
                        </a:lnSpc>
                        <a:spcBef>
                          <a:spcPts val="0"/>
                        </a:spcBef>
                        <a:spcAft>
                          <a:spcPts val="0"/>
                        </a:spcAft>
                        <a:buFont typeface="Wingdings" panose="05000000000000000000" pitchFamily="2" charset="2"/>
                        <a:buChar char="ü"/>
                      </a:pPr>
                      <a:endParaRPr lang="en-US" sz="900" b="0" i="0" u="none" strike="noStrike" kern="1200" noProof="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838501"/>
                  </a:ext>
                </a:extLst>
              </a:tr>
              <a:tr h="757368">
                <a:tc>
                  <a:txBody>
                    <a:bodyPr/>
                    <a:lstStyle/>
                    <a:p>
                      <a:pPr algn="ctr"/>
                      <a:r>
                        <a:rPr lang="en-GB" sz="1200" b="1">
                          <a:latin typeface="+mj-lt"/>
                        </a:rPr>
                        <a:t>ENRICHMENT</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lvl="0" indent="-171450" algn="l">
                        <a:buFont typeface="Wingdings" panose="05000000000000000000" pitchFamily="2" charset="2"/>
                        <a:buChar char="ü"/>
                      </a:pPr>
                      <a:r>
                        <a:rPr lang="en-US" sz="900" b="0" kern="1200" baseline="0" dirty="0" smtClean="0">
                          <a:solidFill>
                            <a:schemeClr val="tx1"/>
                          </a:solidFill>
                          <a:latin typeface="+mn-lt"/>
                          <a:ea typeface="+mn-ea"/>
                          <a:cs typeface="+mn-cs"/>
                        </a:rPr>
                        <a:t>High School Transition Day at Cardinal Newman High School</a:t>
                      </a:r>
                    </a:p>
                    <a:p>
                      <a:pPr marL="171450" lvl="0" indent="-171450" algn="l">
                        <a:buFont typeface="Wingdings" panose="05000000000000000000" pitchFamily="2" charset="2"/>
                        <a:buChar char="ü"/>
                      </a:pPr>
                      <a:r>
                        <a:rPr lang="en-US" sz="900" b="0" kern="1200" baseline="0" dirty="0" smtClean="0">
                          <a:solidFill>
                            <a:schemeClr val="tx1"/>
                          </a:solidFill>
                          <a:latin typeface="+mn-lt"/>
                          <a:ea typeface="+mn-ea"/>
                          <a:cs typeface="+mn-cs"/>
                        </a:rPr>
                        <a:t>Discovery Day at St Gregory’s High School</a:t>
                      </a:r>
                    </a:p>
                    <a:p>
                      <a:pPr marL="171450" lvl="0" indent="-171450" algn="l">
                        <a:buFont typeface="Wingdings" panose="05000000000000000000" pitchFamily="2" charset="2"/>
                        <a:buChar char="ü"/>
                      </a:pPr>
                      <a:r>
                        <a:rPr lang="en-US" sz="900" b="0" kern="1200" baseline="0" dirty="0" smtClean="0">
                          <a:solidFill>
                            <a:schemeClr val="tx1"/>
                          </a:solidFill>
                          <a:latin typeface="+mn-lt"/>
                          <a:ea typeface="+mn-ea"/>
                          <a:cs typeface="+mn-cs"/>
                        </a:rPr>
                        <a:t>Sports Day </a:t>
                      </a:r>
                    </a:p>
                    <a:p>
                      <a:pPr marL="171450" lvl="0" indent="-171450" algn="l">
                        <a:buFont typeface="Wingdings" panose="05000000000000000000" pitchFamily="2" charset="2"/>
                        <a:buChar char="ü"/>
                      </a:pPr>
                      <a:r>
                        <a:rPr lang="en-US" sz="900" b="0" kern="1200" baseline="0" dirty="0" smtClean="0">
                          <a:solidFill>
                            <a:schemeClr val="tx1"/>
                          </a:solidFill>
                          <a:latin typeface="+mn-lt"/>
                          <a:ea typeface="+mn-ea"/>
                          <a:cs typeface="+mn-cs"/>
                        </a:rPr>
                        <a:t>Summer Fayre </a:t>
                      </a:r>
                    </a:p>
                    <a:p>
                      <a:pPr marL="171450" lvl="0" indent="-171450" algn="l">
                        <a:buFont typeface="Wingdings" panose="05000000000000000000" pitchFamily="2" charset="2"/>
                        <a:buChar char="ü"/>
                      </a:pPr>
                      <a:r>
                        <a:rPr lang="en-US" sz="900" b="0" i="0" u="none" strike="noStrike" kern="1200" baseline="0" noProof="0" dirty="0" err="1" smtClean="0">
                          <a:solidFill>
                            <a:schemeClr val="tx1"/>
                          </a:solidFill>
                          <a:latin typeface="+mn-lt"/>
                          <a:ea typeface="+mn-ea"/>
                          <a:cs typeface="+mn-cs"/>
                        </a:rPr>
                        <a:t>UseUse</a:t>
                      </a:r>
                      <a:r>
                        <a:rPr lang="en-US" sz="900" b="0" i="0" u="none" strike="noStrike" kern="1200" baseline="0" noProof="0" dirty="0" smtClean="0">
                          <a:solidFill>
                            <a:schemeClr val="tx1"/>
                          </a:solidFill>
                          <a:latin typeface="+mn-lt"/>
                          <a:ea typeface="+mn-ea"/>
                          <a:cs typeface="+mn-cs"/>
                        </a:rPr>
                        <a:t> </a:t>
                      </a:r>
                      <a:r>
                        <a:rPr lang="en-US" sz="900" b="1" i="1" u="none" strike="noStrike" kern="1200" baseline="0" noProof="0" dirty="0" smtClean="0">
                          <a:solidFill>
                            <a:schemeClr val="tx1"/>
                          </a:solidFill>
                          <a:latin typeface="+mn-lt"/>
                          <a:ea typeface="+mn-ea"/>
                          <a:cs typeface="+mn-cs"/>
                          <a:hlinkClick r:id="rId4"/>
                        </a:rPr>
                        <a:t>CENTURY</a:t>
                      </a:r>
                      <a:r>
                        <a:rPr lang="en-US" sz="900" b="0" i="0" u="none" strike="noStrike" kern="1200" baseline="0" noProof="0" dirty="0" smtClean="0">
                          <a:solidFill>
                            <a:schemeClr val="tx1"/>
                          </a:solidFill>
                          <a:latin typeface="+mn-lt"/>
                          <a:ea typeface="+mn-ea"/>
                          <a:cs typeface="+mn-cs"/>
                        </a:rPr>
                        <a:t> software to follow a unique, fluid learning pathway in </a:t>
                      </a:r>
                      <a:r>
                        <a:rPr lang="en-US" sz="900" b="0" i="0" u="none" strike="noStrike" kern="1200" baseline="0" noProof="0" dirty="0" err="1" smtClean="0">
                          <a:solidFill>
                            <a:schemeClr val="tx1"/>
                          </a:solidFill>
                          <a:latin typeface="+mn-lt"/>
                          <a:ea typeface="+mn-ea"/>
                          <a:cs typeface="+mn-cs"/>
                        </a:rPr>
                        <a:t>SPaG</a:t>
                      </a:r>
                      <a:r>
                        <a:rPr lang="en-US" sz="900" b="0" i="0" u="none" strike="noStrike" kern="1200" baseline="0" noProof="0" dirty="0" smtClean="0">
                          <a:solidFill>
                            <a:schemeClr val="tx1"/>
                          </a:solidFill>
                          <a:latin typeface="+mn-lt"/>
                          <a:ea typeface="+mn-ea"/>
                          <a:cs typeface="+mn-cs"/>
                        </a:rPr>
                        <a:t> </a:t>
                      </a:r>
                      <a:r>
                        <a:rPr lang="en-US" sz="900" b="0" i="0" u="none" strike="noStrike" kern="1200" baseline="0" noProof="0" dirty="0" err="1" smtClean="0">
                          <a:solidFill>
                            <a:schemeClr val="tx1"/>
                          </a:solidFill>
                          <a:latin typeface="+mn-lt"/>
                          <a:ea typeface="+mn-ea"/>
                          <a:cs typeface="+mn-cs"/>
                        </a:rPr>
                        <a:t>Maths</a:t>
                      </a:r>
                      <a:r>
                        <a:rPr lang="en-US" sz="900" b="0" i="0" u="none" strike="noStrike" kern="1200" baseline="0" noProof="0" dirty="0" smtClean="0">
                          <a:solidFill>
                            <a:schemeClr val="tx1"/>
                          </a:solidFill>
                          <a:latin typeface="+mn-lt"/>
                          <a:ea typeface="+mn-ea"/>
                          <a:cs typeface="+mn-cs"/>
                        </a:rPr>
                        <a:t> and Science </a:t>
                      </a:r>
                    </a:p>
                    <a:p>
                      <a:pPr marL="171450" lvl="0" indent="-171450" algn="l">
                        <a:buFont typeface="Wingdings" panose="05000000000000000000" pitchFamily="2" charset="2"/>
                        <a:buChar char="ü"/>
                      </a:pPr>
                      <a:r>
                        <a:rPr lang="en-US" sz="900" b="0" i="0" u="none" strike="noStrike" kern="1200" baseline="0" noProof="0" dirty="0" smtClean="0">
                          <a:solidFill>
                            <a:schemeClr val="tx1"/>
                          </a:solidFill>
                          <a:latin typeface="+mn-lt"/>
                          <a:ea typeface="+mn-ea"/>
                          <a:cs typeface="+mn-cs"/>
                        </a:rPr>
                        <a:t>Use </a:t>
                      </a:r>
                      <a:r>
                        <a:rPr lang="en-US" sz="900" b="1" i="1" u="none" strike="noStrike" kern="1200" baseline="0" noProof="0" dirty="0" smtClean="0">
                          <a:solidFill>
                            <a:schemeClr val="tx1"/>
                          </a:solidFill>
                          <a:latin typeface="+mn-lt"/>
                          <a:ea typeface="+mn-ea"/>
                          <a:cs typeface="+mn-cs"/>
                          <a:hlinkClick r:id="rId5"/>
                        </a:rPr>
                        <a:t>READING PLUS</a:t>
                      </a:r>
                      <a:r>
                        <a:rPr lang="en-US" sz="900" b="1" i="1" u="none" strike="noStrike" kern="1200" baseline="0" noProof="0" dirty="0" smtClean="0">
                          <a:solidFill>
                            <a:schemeClr val="tx1"/>
                          </a:solidFill>
                          <a:latin typeface="+mn-lt"/>
                          <a:ea typeface="+mn-ea"/>
                          <a:cs typeface="+mn-cs"/>
                        </a:rPr>
                        <a:t> </a:t>
                      </a:r>
                      <a:r>
                        <a:rPr lang="en-US" sz="900" b="0" i="0" u="none" strike="noStrike" kern="1200" baseline="0" noProof="0" dirty="0" smtClean="0">
                          <a:solidFill>
                            <a:schemeClr val="tx1"/>
                          </a:solidFill>
                          <a:latin typeface="+mn-lt"/>
                          <a:ea typeface="+mn-ea"/>
                          <a:cs typeface="+mn-cs"/>
                        </a:rPr>
                        <a:t> to develop reading and vocabulary skills.</a:t>
                      </a:r>
                      <a:r>
                        <a:rPr lang="en-GB" sz="900" b="0" i="0" u="none" strike="noStrike" kern="1200" noProof="0" dirty="0" smtClean="0">
                          <a:solidFill>
                            <a:schemeClr val="tx1"/>
                          </a:solidFill>
                          <a:latin typeface="+mn-lt"/>
                          <a:ea typeface="+mn-ea"/>
                          <a:cs typeface="+mn-cs"/>
                        </a:rPr>
                        <a:t> </a:t>
                      </a:r>
                      <a:endParaRPr lang="en-GB" sz="900" b="0" i="0" u="none" strike="noStrike" kern="1200" noProof="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5465453"/>
                  </a:ext>
                </a:extLst>
              </a:tr>
              <a:tr h="0">
                <a:tc>
                  <a:txBody>
                    <a:bodyPr/>
                    <a:lstStyle/>
                    <a:p>
                      <a:pPr algn="ctr"/>
                      <a:r>
                        <a:rPr lang="en-GB" sz="800" b="1" baseline="0" dirty="0" smtClean="0"/>
                        <a:t>ART</a:t>
                      </a:r>
                      <a:endParaRPr lang="en-GB" sz="800"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l">
                        <a:lnSpc>
                          <a:spcPct val="100000"/>
                        </a:lnSpc>
                        <a:spcBef>
                          <a:spcPts val="0"/>
                        </a:spcBef>
                        <a:spcAft>
                          <a:spcPts val="0"/>
                        </a:spcAft>
                        <a:buNone/>
                      </a:pPr>
                      <a:r>
                        <a:rPr lang="en-GB" sz="900" b="0" i="0" u="none" strike="noStrike" kern="1200" noProof="0" dirty="0" smtClean="0">
                          <a:effectLst/>
                          <a:latin typeface="+mj-lt"/>
                        </a:rPr>
                        <a:t>Art was taught </a:t>
                      </a:r>
                      <a:r>
                        <a:rPr lang="en-GB" sz="900" b="0" i="0" u="none" strike="noStrike" kern="1200" noProof="0" dirty="0">
                          <a:effectLst/>
                          <a:latin typeface="+mj-lt"/>
                        </a:rPr>
                        <a:t>in </a:t>
                      </a:r>
                      <a:r>
                        <a:rPr lang="en-GB" sz="900" b="0" i="0" u="none" strike="noStrike" kern="1200" noProof="0" dirty="0" smtClean="0">
                          <a:effectLst/>
                          <a:latin typeface="+mj-lt"/>
                        </a:rPr>
                        <a:t>Summer </a:t>
                      </a:r>
                      <a:r>
                        <a:rPr lang="en-GB" sz="900" b="0" i="0" u="none" strike="noStrike" kern="1200" noProof="0" dirty="0">
                          <a:effectLst/>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93613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2D7EB498631141A9FA1B66C6FB19E8" ma:contentTypeVersion="18" ma:contentTypeDescription="Create a new document." ma:contentTypeScope="" ma:versionID="ece62ed4ce74cf9f7f42880955d5c009">
  <xsd:schema xmlns:xsd="http://www.w3.org/2001/XMLSchema" xmlns:xs="http://www.w3.org/2001/XMLSchema" xmlns:p="http://schemas.microsoft.com/office/2006/metadata/properties" xmlns:ns2="b0f2cde6-bece-4f64-a0ad-a5a04cb4c57d" xmlns:ns3="be1b05d6-617b-426d-ac59-c86d825bbc74" targetNamespace="http://schemas.microsoft.com/office/2006/metadata/properties" ma:root="true" ma:fieldsID="8472fde2b2db1894b7e2307f6e8f9913" ns2:_="" ns3:_="">
    <xsd:import namespace="b0f2cde6-bece-4f64-a0ad-a5a04cb4c57d"/>
    <xsd:import namespace="be1b05d6-617b-426d-ac59-c86d825bbc7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f2cde6-bece-4f64-a0ad-a5a04cb4c57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aa74831-6ed3-48fc-93f3-d65d9d40a4dc}" ma:internalName="TaxCatchAll" ma:showField="CatchAllData" ma:web="b0f2cde6-bece-4f64-a0ad-a5a04cb4c57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1b05d6-617b-426d-ac59-c86d825bbc7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b129c77-98db-45f2-87eb-c64c347d6a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0f2cde6-bece-4f64-a0ad-a5a04cb4c57d">
      <UserInfo>
        <DisplayName>Susan Elwin</DisplayName>
        <AccountId>21</AccountId>
        <AccountType/>
      </UserInfo>
      <UserInfo>
        <DisplayName>Michelle Gillespie</DisplayName>
        <AccountId>13</AccountId>
        <AccountType/>
      </UserInfo>
      <UserInfo>
        <DisplayName>Chris Perry</DisplayName>
        <AccountId>6</AccountId>
        <AccountType/>
      </UserInfo>
    </SharedWithUsers>
    <lcf76f155ced4ddcb4097134ff3c332f xmlns="be1b05d6-617b-426d-ac59-c86d825bbc74">
      <Terms xmlns="http://schemas.microsoft.com/office/infopath/2007/PartnerControls"/>
    </lcf76f155ced4ddcb4097134ff3c332f>
    <TaxCatchAll xmlns="b0f2cde6-bece-4f64-a0ad-a5a04cb4c57d" xsi:nil="true"/>
  </documentManagement>
</p:properties>
</file>

<file path=customXml/itemProps1.xml><?xml version="1.0" encoding="utf-8"?>
<ds:datastoreItem xmlns:ds="http://schemas.openxmlformats.org/officeDocument/2006/customXml" ds:itemID="{AB0BA436-6841-4A0F-877E-0BB1A4E6C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f2cde6-bece-4f64-a0ad-a5a04cb4c57d"/>
    <ds:schemaRef ds:uri="be1b05d6-617b-426d-ac59-c86d825bb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E7E9E2-496F-4CE2-9B82-AE0D6B8A3DAF}">
  <ds:schemaRefs>
    <ds:schemaRef ds:uri="http://schemas.microsoft.com/sharepoint/v3/contenttype/forms"/>
  </ds:schemaRefs>
</ds:datastoreItem>
</file>

<file path=customXml/itemProps3.xml><?xml version="1.0" encoding="utf-8"?>
<ds:datastoreItem xmlns:ds="http://schemas.openxmlformats.org/officeDocument/2006/customXml" ds:itemID="{728FAF3E-0C3C-4E2F-ACF9-3F463307AB44}">
  <ds:schemaRefs>
    <ds:schemaRef ds:uri="http://schemas.microsoft.com/office/2006/metadata/properties"/>
    <ds:schemaRef ds:uri="be1b05d6-617b-426d-ac59-c86d825bbc74"/>
    <ds:schemaRef ds:uri="http://purl.org/dc/elements/1.1/"/>
    <ds:schemaRef ds:uri="http://schemas.openxmlformats.org/package/2006/metadata/core-properties"/>
    <ds:schemaRef ds:uri="b0f2cde6-bece-4f64-a0ad-a5a04cb4c57d"/>
    <ds:schemaRef ds:uri="http://schemas.microsoft.com/office/infopath/2007/PartnerControls"/>
    <ds:schemaRef ds:uri="http://schemas.microsoft.com/office/2006/documentManagement/typ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505</TotalTime>
  <Words>2011</Words>
  <Application>Microsoft Office PowerPoint</Application>
  <PresentationFormat>Widescreen</PresentationFormat>
  <Paragraphs>233</Paragraphs>
  <Slides>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Narrow</vt:lpstr>
      <vt:lpstr>Calibri</vt:lpstr>
      <vt:lpstr>Calibri Light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Squirrel</dc:creator>
  <cp:lastModifiedBy>Robert Forde</cp:lastModifiedBy>
  <cp:revision>139</cp:revision>
  <cp:lastPrinted>2020-09-07T10:22:44Z</cp:lastPrinted>
  <dcterms:created xsi:type="dcterms:W3CDTF">2020-07-24T08:01:18Z</dcterms:created>
  <dcterms:modified xsi:type="dcterms:W3CDTF">2024-05-29T08:45:28Z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0x010100F72D7EB498631141A9FA1B66C6FB19E8</vt:lpwstr>
  </property>
  <property fmtid="{D5CDD505-2E9C-101B-9397-08002B2CF9AE}" pid="3" name="Order">
    <vt:r8>94100</vt:r8>
  </property>
  <property fmtid="{D5CDD505-2E9C-101B-9397-08002B2CF9AE}" pid="4" name="ComplianceAssetId">
    <vt:lpwstr/>
  </property>
  <property fmtid="{D5CDD505-2E9C-101B-9397-08002B2CF9AE}" pid="5" name="MediaServiceImageTags">
    <vt:lpwstr/>
  </property>
</Properties>
</file>